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360" r:id="rId4"/>
    <p:sldId id="361" r:id="rId5"/>
    <p:sldId id="281" r:id="rId6"/>
    <p:sldId id="362" r:id="rId7"/>
    <p:sldId id="283" r:id="rId8"/>
    <p:sldId id="363" r:id="rId9"/>
    <p:sldId id="364" r:id="rId10"/>
    <p:sldId id="365" r:id="rId11"/>
    <p:sldId id="366" r:id="rId12"/>
    <p:sldId id="367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76" r:id="rId22"/>
    <p:sldId id="377" r:id="rId23"/>
    <p:sldId id="378" r:id="rId24"/>
    <p:sldId id="379" r:id="rId25"/>
    <p:sldId id="263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04" autoAdjust="0"/>
    <p:restoredTop sz="94637" autoAdjust="0"/>
  </p:normalViewPr>
  <p:slideViewPr>
    <p:cSldViewPr snapToGrid="0">
      <p:cViewPr varScale="1">
        <p:scale>
          <a:sx n="83" d="100"/>
          <a:sy n="83" d="100"/>
        </p:scale>
        <p:origin x="13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3468F-90F5-4420-ABF2-E178034558AE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04285-41E8-4042-A6F0-8C55CA5EAA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511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40CDC8-B5A3-A92D-0A82-AA65373616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539DF51-5333-F7B0-9947-298DFCD7F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CA1331-3884-6754-3754-C915A1F15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F4E90D-F5AE-7BF2-926A-F6C874E04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E6CCA0-DB37-9200-6E72-ECF4F4D7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711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EF9DC-622C-43C4-E7E3-34111F0F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44BA02-F230-E67C-537A-6647DFF05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55B321-E954-40FE-C5E5-1AD0B4DC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F5D075-8358-B7DA-B553-78028EAA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86896F-6C67-D44D-DCEA-9F9575A1D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912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F976AF4-F75E-CD18-6C2A-684C3F78E4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C38496-C80F-1615-69AC-6994144CA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F95B17-8491-99F9-65AE-1A2450BDB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8D2773-F25E-E73F-ED74-E82339601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369462-14E7-C6C2-C9E3-7670E1B3E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11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69D0EE-1B59-7F30-5CB7-3427FFEE5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AB553E-D869-6797-C4D4-009360A45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5C788-C6D0-2532-A2F4-34C34416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BEEB1A-3857-38DD-66F4-BDE797C51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4070F5-7A24-11A5-F50F-F5F59F03E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5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660DA-968A-BD69-FE01-557A4E04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DDEAEF-AB36-48D8-F04A-540BEC309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6A97F9-A1C3-B5EB-8B50-EEAE70CF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443C31-3298-0EDB-FE1C-6C6D923D2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15A8D6-0BEB-DAFD-9B3E-78D25184B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283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DF03C2-3F99-8CED-C69C-37A6ACFD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8909CA-2338-87CD-220B-FC94CCD08E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3E47C3-5926-9A46-4717-159D7B787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7886BD-8D05-1494-84C0-1D08E1956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B807F1-F99A-77FD-2143-07D218F69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F63FCA-B3A5-936F-64C8-66401AE0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73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91173-D6C2-3BC6-4CB1-B461C908E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AD2E5F-402A-01D7-3838-8E358993A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CEC7A1-C9AC-2922-2865-9B89432428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63A9B2D-53A8-C353-5591-9E1B6B3542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D26E5E-F9EA-FCA5-37F7-9973EF358E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164B56-C945-0F65-E203-858594118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09315C0-BDD7-7103-A325-3B9C7A1B4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8C4B1E-A55A-CDB9-AA70-EF84A0BF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61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3718F-B2BD-05A2-434E-F618AD52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8B88B10-6A20-7821-A1A8-A4F5A294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BF27BBD-E7BE-9F58-88B5-FC728142E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913925-F447-CA5A-51A6-FBE701BA1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028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12DF1B-A833-81C5-6571-A772DE426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96C177-47C2-6D67-8545-990D5B3CB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4D5E78-D550-232B-96B7-8440FF6B6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271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1DCF4-4CCF-2364-65EC-9C9BFEA3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4714F4-7DB0-C97A-F784-5CFBAC695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CB6652-0C88-7400-7A06-6936B1C34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FF22F2-FF19-83E2-E392-3B177B024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66D0C3-19F3-AA71-4B80-9CFA42088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72DF26-757A-AA86-0819-F73A8FA5B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999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DCD79F-AE28-1BFD-B710-46914D7BB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7F18482-3BA3-26B8-B518-F5F1399E87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56E380-642F-992F-E6C8-8EC6AE77C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3996B7-B78D-E849-7603-5B9BB900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20BC-3DB5-49D1-845C-1F65802E4C8F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D452E8-6F5E-74FE-CD6A-3CA621B5A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5CEDBF-0BF4-AA17-00CB-4122215E1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A31C5E-9505-2C4B-DC5F-98F7D068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0D6D44-DAF1-5FCB-D58E-AB941A4A1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406CE2-649C-0E3B-C775-A6AA877A28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A20BC-3DB5-49D1-845C-1F65802E4C8F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240012-2A94-3D4E-8D2D-3153EC0501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9AEB43-D5DE-5B20-DD73-302601F9B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434C4-D9E9-4078-8916-B50382903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29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12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gif"/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gif"/><Relationship Id="rId10" Type="http://schemas.openxmlformats.org/officeDocument/2006/relationships/image" Target="../media/image4.png"/><Relationship Id="rId4" Type="http://schemas.openxmlformats.org/officeDocument/2006/relationships/image" Target="../media/image40.png"/><Relationship Id="rId9" Type="http://schemas.openxmlformats.org/officeDocument/2006/relationships/image" Target="../media/image45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9.gif"/><Relationship Id="rId4" Type="http://schemas.openxmlformats.org/officeDocument/2006/relationships/image" Target="../media/image48.g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.png"/><Relationship Id="rId7" Type="http://schemas.openxmlformats.org/officeDocument/2006/relationships/image" Target="../media/image5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gif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gi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2.gif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12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" descr="未标题-1">
            <a:extLst>
              <a:ext uri="{FF2B5EF4-FFF2-40B4-BE49-F238E27FC236}">
                <a16:creationId xmlns:a16="http://schemas.microsoft.com/office/drawing/2014/main" id="{BDF5EBE6-8705-6269-48F2-82B4E5FBA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-107950"/>
            <a:ext cx="12193588" cy="696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11">
            <a:extLst>
              <a:ext uri="{FF2B5EF4-FFF2-40B4-BE49-F238E27FC236}">
                <a16:creationId xmlns:a16="http://schemas.microsoft.com/office/drawing/2014/main" id="{967D7297-1FD1-05FD-320D-7C468D2FE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00" y="6565181"/>
            <a:ext cx="135175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900" i="1" dirty="0">
                <a:solidFill>
                  <a:schemeClr val="bg1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made by </a:t>
            </a:r>
            <a:r>
              <a:rPr lang="zh-CN" altLang="en-US" sz="900" b="1" i="1" dirty="0">
                <a:solidFill>
                  <a:schemeClr val="bg1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我不是</a:t>
            </a:r>
            <a:r>
              <a:rPr lang="en-US" altLang="zh-CN" sz="900" b="1" i="1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Qt</a:t>
            </a:r>
            <a:endParaRPr lang="zh-CN" altLang="en-US" sz="900" b="1" i="1" dirty="0">
              <a:solidFill>
                <a:schemeClr val="bg1"/>
              </a:solidFill>
              <a:latin typeface="JetBrains Mono" panose="02000009000000000000" pitchFamily="49" charset="0"/>
              <a:ea typeface="微软雅黑" panose="020B0503020204020204" pitchFamily="34" charset="-122"/>
              <a:cs typeface="JetBrains Mono" panose="02000009000000000000" pitchFamily="49" charset="0"/>
            </a:endParaRPr>
          </a:p>
        </p:txBody>
      </p:sp>
      <p:pic>
        <p:nvPicPr>
          <p:cNvPr id="11" name="图片 10" descr="图标&#10;&#10;描述已自动生成">
            <a:extLst>
              <a:ext uri="{FF2B5EF4-FFF2-40B4-BE49-F238E27FC236}">
                <a16:creationId xmlns:a16="http://schemas.microsoft.com/office/drawing/2014/main" id="{01B81B43-776E-E055-D7A3-CCF7CA624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7675" y="5135578"/>
            <a:ext cx="2809876" cy="1469216"/>
          </a:xfrm>
          <a:prstGeom prst="rect">
            <a:avLst/>
          </a:prstGeom>
        </p:spPr>
      </p:pic>
      <p:pic>
        <p:nvPicPr>
          <p:cNvPr id="15" name="图片 14" descr="手机屏幕的截图&#10;&#10;中度可信度描述已自动生成">
            <a:extLst>
              <a:ext uri="{FF2B5EF4-FFF2-40B4-BE49-F238E27FC236}">
                <a16:creationId xmlns:a16="http://schemas.microsoft.com/office/drawing/2014/main" id="{4A8BFD74-46C9-9A2E-CB25-811D98739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342" y="5222754"/>
            <a:ext cx="1613958" cy="1382040"/>
          </a:xfrm>
          <a:prstGeom prst="rect">
            <a:avLst/>
          </a:prstGeom>
        </p:spPr>
      </p:pic>
      <p:sp>
        <p:nvSpPr>
          <p:cNvPr id="27" name="文本框 3">
            <a:extLst>
              <a:ext uri="{FF2B5EF4-FFF2-40B4-BE49-F238E27FC236}">
                <a16:creationId xmlns:a16="http://schemas.microsoft.com/office/drawing/2014/main" id="{4C19E67D-6BDC-B705-88A1-FF527C2CE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9139" y="6645117"/>
            <a:ext cx="43925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00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Every individual is different and talented, what you need are passion.</a:t>
            </a:r>
            <a:endParaRPr lang="zh-CN" altLang="en-US" sz="1000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AA01953-D5C4-DE75-9EE2-882B104AEA07}"/>
              </a:ext>
            </a:extLst>
          </p:cNvPr>
          <p:cNvSpPr txBox="1"/>
          <p:nvPr/>
        </p:nvSpPr>
        <p:spPr>
          <a:xfrm>
            <a:off x="852488" y="2517914"/>
            <a:ext cx="461697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b="1" spc="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2.9</a:t>
            </a:r>
            <a:r>
              <a:rPr lang="zh-CN" altLang="en-US" sz="4000" b="1" spc="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拖拽</a:t>
            </a:r>
            <a:r>
              <a:rPr lang="zh-CN" altLang="en-US" sz="4000" b="1" spc="5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相关概览</a:t>
            </a:r>
            <a:endParaRPr lang="en-US" altLang="zh-CN" sz="4000" b="1" spc="5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43C1DD2-BECF-FC56-4E2B-A24218BB785A}"/>
              </a:ext>
            </a:extLst>
          </p:cNvPr>
          <p:cNvSpPr/>
          <p:nvPr/>
        </p:nvSpPr>
        <p:spPr>
          <a:xfrm>
            <a:off x="952500" y="3225800"/>
            <a:ext cx="607394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44" name="图片 43" descr="图标&#10;&#10;描述已自动生成">
            <a:extLst>
              <a:ext uri="{FF2B5EF4-FFF2-40B4-BE49-F238E27FC236}">
                <a16:creationId xmlns:a16="http://schemas.microsoft.com/office/drawing/2014/main" id="{55338B84-3664-C822-6D4E-58C7CD0B4C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8" y="823822"/>
            <a:ext cx="785812" cy="36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7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477EFCE-AF40-D047-F48A-FFCAF7DF005E}"/>
              </a:ext>
            </a:extLst>
          </p:cNvPr>
          <p:cNvSpPr txBox="1"/>
          <p:nvPr/>
        </p:nvSpPr>
        <p:spPr>
          <a:xfrm>
            <a:off x="344488" y="450850"/>
            <a:ext cx="6684962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zh-CN" altLang="en-US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前置知识点</a:t>
            </a: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-Qt</a:t>
            </a:r>
            <a:r>
              <a:rPr lang="zh-CN" altLang="en-US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中的坐标系</a:t>
            </a:r>
            <a:endParaRPr lang="zh-CN" altLang="en-US" sz="24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363" name="图片 7" descr="未标题-1">
            <a:extLst>
              <a:ext uri="{FF2B5EF4-FFF2-40B4-BE49-F238E27FC236}">
                <a16:creationId xmlns:a16="http://schemas.microsoft.com/office/drawing/2014/main" id="{4EEF8CCB-52FF-68D7-741C-33AE34704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542088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图片 1" descr="未标题-1">
            <a:extLst>
              <a:ext uri="{FF2B5EF4-FFF2-40B4-BE49-F238E27FC236}">
                <a16:creationId xmlns:a16="http://schemas.microsoft.com/office/drawing/2014/main" id="{B4BC4C83-9189-3373-DE50-1BD82D11E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图片 2">
            <a:extLst>
              <a:ext uri="{FF2B5EF4-FFF2-40B4-BE49-F238E27FC236}">
                <a16:creationId xmlns:a16="http://schemas.microsoft.com/office/drawing/2014/main" id="{F77CC3E6-8989-5A4E-2EF1-AE8B1793B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2622550"/>
            <a:ext cx="5491163" cy="208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02E89CE-8EEF-5274-B37C-0334F2DD9249}"/>
              </a:ext>
            </a:extLst>
          </p:cNvPr>
          <p:cNvSpPr txBox="1"/>
          <p:nvPr/>
        </p:nvSpPr>
        <p:spPr>
          <a:xfrm>
            <a:off x="7708900" y="3387725"/>
            <a:ext cx="309245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使用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setWindow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改变逻辑坐标系原点和方向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ui-monospace"/>
            </a:endParaRPr>
          </a:p>
        </p:txBody>
      </p:sp>
      <p:sp>
        <p:nvSpPr>
          <p:cNvPr id="15368" name="文本框 59">
            <a:extLst>
              <a:ext uri="{FF2B5EF4-FFF2-40B4-BE49-F238E27FC236}">
                <a16:creationId xmlns:a16="http://schemas.microsoft.com/office/drawing/2014/main" id="{8906A1B2-3A88-3C30-2E47-37C3C4B10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7563" y="2711450"/>
            <a:ext cx="7842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Physical X</a:t>
            </a:r>
            <a:endParaRPr lang="zh-CN" altLang="en-US" sz="10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322DBF-71AE-3093-190F-CB51037CA492}"/>
              </a:ext>
            </a:extLst>
          </p:cNvPr>
          <p:cNvSpPr txBox="1"/>
          <p:nvPr/>
        </p:nvSpPr>
        <p:spPr>
          <a:xfrm>
            <a:off x="5529263" y="3076575"/>
            <a:ext cx="346075" cy="749300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en-US" altLang="zh-CN" sz="105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Y</a:t>
            </a:r>
            <a:endParaRPr lang="zh-CN" altLang="en-US" sz="105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AB77BB7-CC16-1C40-4DA5-4A34CF2D7E9E}"/>
              </a:ext>
            </a:extLst>
          </p:cNvPr>
          <p:cNvCxnSpPr>
            <a:cxnSpLocks/>
          </p:cNvCxnSpPr>
          <p:nvPr/>
        </p:nvCxnSpPr>
        <p:spPr>
          <a:xfrm>
            <a:off x="5575300" y="2957513"/>
            <a:ext cx="0" cy="161766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71" name="文本框 63">
            <a:extLst>
              <a:ext uri="{FF2B5EF4-FFF2-40B4-BE49-F238E27FC236}">
                <a16:creationId xmlns:a16="http://schemas.microsoft.com/office/drawing/2014/main" id="{DE8D0925-D12A-85DF-9FCD-D922CD254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3721100"/>
            <a:ext cx="12731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Logical X</a:t>
            </a:r>
            <a:endParaRPr lang="zh-CN" altLang="en-US" sz="10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02AAD3A-4F08-50B6-A15E-948537F76938}"/>
              </a:ext>
            </a:extLst>
          </p:cNvPr>
          <p:cNvSpPr txBox="1"/>
          <p:nvPr/>
        </p:nvSpPr>
        <p:spPr>
          <a:xfrm>
            <a:off x="6161088" y="3128963"/>
            <a:ext cx="346075" cy="793750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en-US" altLang="zh-CN" sz="105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Logical Y</a:t>
            </a:r>
            <a:endParaRPr lang="zh-CN" altLang="en-US" sz="105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B86AF72-0857-2D26-D940-56A28EBA8A14}"/>
              </a:ext>
            </a:extLst>
          </p:cNvPr>
          <p:cNvCxnSpPr>
            <a:cxnSpLocks/>
          </p:cNvCxnSpPr>
          <p:nvPr/>
        </p:nvCxnSpPr>
        <p:spPr bwMode="auto">
          <a:xfrm>
            <a:off x="5586413" y="2943225"/>
            <a:ext cx="171608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309FA78-6835-C5D0-D2DB-BF990E7D0352}"/>
              </a:ext>
            </a:extLst>
          </p:cNvPr>
          <p:cNvCxnSpPr>
            <a:cxnSpLocks/>
          </p:cNvCxnSpPr>
          <p:nvPr/>
        </p:nvCxnSpPr>
        <p:spPr bwMode="auto">
          <a:xfrm>
            <a:off x="6424613" y="3806825"/>
            <a:ext cx="100488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8747C63-4E29-0A7C-2E74-56B339027829}"/>
              </a:ext>
            </a:extLst>
          </p:cNvPr>
          <p:cNvCxnSpPr>
            <a:cxnSpLocks/>
          </p:cNvCxnSpPr>
          <p:nvPr/>
        </p:nvCxnSpPr>
        <p:spPr>
          <a:xfrm flipV="1">
            <a:off x="6410325" y="2957513"/>
            <a:ext cx="0" cy="86836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45A4FA99-0AB4-14C7-EE61-BE4C1D967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5368" grpId="0"/>
      <p:bldP spid="8" grpId="0"/>
      <p:bldP spid="15371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BB8722F-1700-DF10-1D98-F6B40B2ECBE0}"/>
              </a:ext>
            </a:extLst>
          </p:cNvPr>
          <p:cNvSpPr txBox="1"/>
          <p:nvPr/>
        </p:nvSpPr>
        <p:spPr>
          <a:xfrm>
            <a:off x="344488" y="450850"/>
            <a:ext cx="4608512" cy="8302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zh-CN" altLang="en-US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前置知识点</a:t>
            </a: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贝塞尔曲线</a:t>
            </a:r>
            <a:endParaRPr lang="zh-CN" altLang="en-US" sz="24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spc="5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387" name="图片 7" descr="未标题-1">
            <a:extLst>
              <a:ext uri="{FF2B5EF4-FFF2-40B4-BE49-F238E27FC236}">
                <a16:creationId xmlns:a16="http://schemas.microsoft.com/office/drawing/2014/main" id="{792C141F-37C9-1247-DFB0-D55E0ED84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图片 1" descr="未标题-1">
            <a:extLst>
              <a:ext uri="{FF2B5EF4-FFF2-40B4-BE49-F238E27FC236}">
                <a16:creationId xmlns:a16="http://schemas.microsoft.com/office/drawing/2014/main" id="{7272EB84-5E46-2CB3-1E56-DF0D7C459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图片 3" descr="折线图&#10;&#10;描述已自动生成">
            <a:extLst>
              <a:ext uri="{FF2B5EF4-FFF2-40B4-BE49-F238E27FC236}">
                <a16:creationId xmlns:a16="http://schemas.microsoft.com/office/drawing/2014/main" id="{AE5070DB-B7D1-073C-EE60-04467BD72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563" y="2587625"/>
            <a:ext cx="2513012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图片 5">
            <a:extLst>
              <a:ext uri="{FF2B5EF4-FFF2-40B4-BE49-F238E27FC236}">
                <a16:creationId xmlns:a16="http://schemas.microsoft.com/office/drawing/2014/main" id="{BD01BA46-70B4-9885-6A0B-5A896B620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0" y="2211388"/>
            <a:ext cx="2873375" cy="2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图片 7">
            <a:extLst>
              <a:ext uri="{FF2B5EF4-FFF2-40B4-BE49-F238E27FC236}">
                <a16:creationId xmlns:a16="http://schemas.microsoft.com/office/drawing/2014/main" id="{47C1146A-B2A7-107B-E0D4-636B9A14D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525" y="2211388"/>
            <a:ext cx="2649538" cy="2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3" name="文本框 15">
            <a:extLst>
              <a:ext uri="{FF2B5EF4-FFF2-40B4-BE49-F238E27FC236}">
                <a16:creationId xmlns:a16="http://schemas.microsoft.com/office/drawing/2014/main" id="{CAD98FE1-C0DE-04CD-F874-04CC19DC5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7713" y="1282700"/>
            <a:ext cx="8291512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b="1">
                <a:solidFill>
                  <a:srgbClr val="808080"/>
                </a:solidFill>
                <a:latin typeface="Arial" panose="020B0604020202020204" pitchFamily="34" charset="0"/>
              </a:rPr>
              <a:t>Qt</a:t>
            </a:r>
            <a:r>
              <a:rPr lang="zh-CN" altLang="en-US" sz="1200" b="1">
                <a:solidFill>
                  <a:srgbClr val="808080"/>
                </a:solidFill>
                <a:latin typeface="Arial" panose="020B0604020202020204" pitchFamily="34" charset="0"/>
              </a:rPr>
              <a:t>中贝塞尔曲线绘制函数原型</a:t>
            </a:r>
            <a:endParaRPr lang="en-US" altLang="zh-CN" sz="1200" b="1">
              <a:solidFill>
                <a:srgbClr val="80808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b="1">
                <a:solidFill>
                  <a:srgbClr val="808080"/>
                </a:solidFill>
                <a:latin typeface="Arial" panose="020B0604020202020204" pitchFamily="34" charset="0"/>
              </a:rPr>
              <a:t>void QPainterPath::cubicTo(const QPointF &amp;c1, const QPointF &amp;c2, const QPointF &amp;endPoint)</a:t>
            </a:r>
            <a:endParaRPr lang="en-US" altLang="zh-CN" sz="1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4FB8BAB-2F24-EB11-B9A8-353F829A0471}"/>
              </a:ext>
            </a:extLst>
          </p:cNvPr>
          <p:cNvSpPr txBox="1"/>
          <p:nvPr/>
        </p:nvSpPr>
        <p:spPr>
          <a:xfrm>
            <a:off x="4794250" y="5162550"/>
            <a:ext cx="5475288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容易判断使用的是贝塞尔曲线，且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c1,c2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两点位于中点，如图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所示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F9AE32-6E99-8414-34FD-57092EED394B}"/>
              </a:ext>
            </a:extLst>
          </p:cNvPr>
          <p:cNvSpPr/>
          <p:nvPr/>
        </p:nvSpPr>
        <p:spPr>
          <a:xfrm>
            <a:off x="4581525" y="1905000"/>
            <a:ext cx="6022975" cy="394493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26E18443-C1C8-4B37-44BF-7BF169449E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3" grpId="0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80E9CA0-CF84-6A99-AB1F-94396AED159D}"/>
              </a:ext>
            </a:extLst>
          </p:cNvPr>
          <p:cNvSpPr txBox="1"/>
          <p:nvPr/>
        </p:nvSpPr>
        <p:spPr>
          <a:xfrm>
            <a:off x="344488" y="450850"/>
            <a:ext cx="6345237" cy="8302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Graphics View Framework</a:t>
            </a:r>
            <a:endParaRPr lang="zh-CN" altLang="en-US" sz="24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spc="5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435" name="图片 7" descr="未标题-1">
            <a:extLst>
              <a:ext uri="{FF2B5EF4-FFF2-40B4-BE49-F238E27FC236}">
                <a16:creationId xmlns:a16="http://schemas.microsoft.com/office/drawing/2014/main" id="{64AA67AD-47F7-260A-1A14-AF9A695FF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图片 1" descr="未标题-1">
            <a:extLst>
              <a:ext uri="{FF2B5EF4-FFF2-40B4-BE49-F238E27FC236}">
                <a16:creationId xmlns:a16="http://schemas.microsoft.com/office/drawing/2014/main" id="{B3FEE26D-BD13-92F1-A868-40569807B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3EBC1CF-0D9E-BC13-7F8C-1AA7194E136B}"/>
              </a:ext>
            </a:extLst>
          </p:cNvPr>
          <p:cNvSpPr txBox="1"/>
          <p:nvPr/>
        </p:nvSpPr>
        <p:spPr>
          <a:xfrm>
            <a:off x="1017588" y="1281113"/>
            <a:ext cx="3268662" cy="2778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官方文档中有一句话可以来整体概括这个框架。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2F3C172-4C03-26B2-9944-3FA3A94311EC}"/>
              </a:ext>
            </a:extLst>
          </p:cNvPr>
          <p:cNvSpPr txBox="1"/>
          <p:nvPr/>
        </p:nvSpPr>
        <p:spPr>
          <a:xfrm>
            <a:off x="1017588" y="1789113"/>
            <a:ext cx="8974137" cy="646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Graphics View provides a surface for managing and interacting with a large number of custom-made 2D graphical items, and a view widget for visualizing the items, with support for zooming and rotation.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DD1D6CC-2B39-A519-B94C-86462AEB005F}"/>
              </a:ext>
            </a:extLst>
          </p:cNvPr>
          <p:cNvSpPr/>
          <p:nvPr/>
        </p:nvSpPr>
        <p:spPr>
          <a:xfrm>
            <a:off x="3189288" y="1822450"/>
            <a:ext cx="3589337" cy="176213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03B0932-0E24-AD2C-FC36-39EE559C8E64}"/>
              </a:ext>
            </a:extLst>
          </p:cNvPr>
          <p:cNvSpPr/>
          <p:nvPr/>
        </p:nvSpPr>
        <p:spPr>
          <a:xfrm>
            <a:off x="1512888" y="2030413"/>
            <a:ext cx="1800225" cy="176212"/>
          </a:xfrm>
          <a:prstGeom prst="rect">
            <a:avLst/>
          </a:prstGeom>
          <a:noFill/>
          <a:ln w="19050" cap="flat" cmpd="sng" algn="ctr">
            <a:solidFill>
              <a:srgbClr val="1F4F7D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3B29F2A-2761-9A5F-3C9B-53889792B5CA}"/>
              </a:ext>
            </a:extLst>
          </p:cNvPr>
          <p:cNvSpPr/>
          <p:nvPr/>
        </p:nvSpPr>
        <p:spPr>
          <a:xfrm>
            <a:off x="3709988" y="2025650"/>
            <a:ext cx="2774950" cy="17462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CED8E5A-B089-9D9D-54C4-003B241888B6}"/>
              </a:ext>
            </a:extLst>
          </p:cNvPr>
          <p:cNvCxnSpPr>
            <a:cxnSpLocks/>
          </p:cNvCxnSpPr>
          <p:nvPr/>
        </p:nvCxnSpPr>
        <p:spPr>
          <a:xfrm flipV="1">
            <a:off x="5681663" y="1384300"/>
            <a:ext cx="414337" cy="441325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19A369A-18E5-F335-5964-F251CA6CC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3300" y="1155700"/>
            <a:ext cx="747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Scene</a:t>
            </a:r>
            <a:endParaRPr lang="zh-CN" altLang="en-US" sz="1800" b="1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3B6646A-E170-FC18-850B-910603AC5DD7}"/>
              </a:ext>
            </a:extLst>
          </p:cNvPr>
          <p:cNvCxnSpPr>
            <a:cxnSpLocks/>
          </p:cNvCxnSpPr>
          <p:nvPr/>
        </p:nvCxnSpPr>
        <p:spPr>
          <a:xfrm>
            <a:off x="5348288" y="2170113"/>
            <a:ext cx="747712" cy="390525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EBA898E-DBFC-9AA2-3FF5-B8A8D88E06BC}"/>
              </a:ext>
            </a:extLst>
          </p:cNvPr>
          <p:cNvCxnSpPr>
            <a:cxnSpLocks/>
          </p:cNvCxnSpPr>
          <p:nvPr/>
        </p:nvCxnSpPr>
        <p:spPr>
          <a:xfrm flipH="1">
            <a:off x="2413000" y="2200275"/>
            <a:ext cx="703263" cy="360363"/>
          </a:xfrm>
          <a:prstGeom prst="straightConnector1">
            <a:avLst/>
          </a:prstGeom>
          <a:ln w="38100">
            <a:solidFill>
              <a:srgbClr val="1D50A2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DF5C5A9A-0025-1D13-CBCC-D15F43B2D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5350" y="2333625"/>
            <a:ext cx="839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zh-CN" altLang="en-US" sz="18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184619B-F538-E9E2-69DA-1B994A945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013" y="2381250"/>
            <a:ext cx="6461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21528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</a:t>
            </a:r>
            <a:endParaRPr lang="zh-CN" altLang="en-US" sz="1800" b="1">
              <a:solidFill>
                <a:srgbClr val="21528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5B7AC54-692C-695A-C63B-321661973494}"/>
              </a:ext>
            </a:extLst>
          </p:cNvPr>
          <p:cNvSpPr txBox="1"/>
          <p:nvPr/>
        </p:nvSpPr>
        <p:spPr>
          <a:xfrm>
            <a:off x="1030288" y="3336925"/>
            <a:ext cx="5065712" cy="8302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6286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View,Scene,Item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均有自己的坐标系</a:t>
            </a:r>
            <a:endParaRPr lang="en-US" altLang="zh-CN" sz="1200" dirty="0">
              <a:solidFill>
                <a:srgbClr val="1F4F7D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View  </a:t>
            </a: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coord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</a:rPr>
              <a:t>使用 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Physical </a:t>
            </a: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coord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(Device </a:t>
            </a: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coord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Scene </a:t>
            </a: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coord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</a:rPr>
              <a:t>使用 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Logical </a:t>
            </a: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coord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Item </a:t>
            </a: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coord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</a:rPr>
              <a:t>使用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Logical </a:t>
            </a: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coord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716F820-398B-7F58-754B-CD08368189ED}"/>
              </a:ext>
            </a:extLst>
          </p:cNvPr>
          <p:cNvSpPr txBox="1"/>
          <p:nvPr/>
        </p:nvSpPr>
        <p:spPr>
          <a:xfrm>
            <a:off x="6242050" y="3336925"/>
            <a:ext cx="5064125" cy="22923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coord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 mapping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机制</a:t>
            </a:r>
            <a:endParaRPr lang="en-US" altLang="zh-CN" sz="1200" dirty="0">
              <a:solidFill>
                <a:srgbClr val="1F4F7D"/>
              </a:solidFill>
              <a:latin typeface="JetBrains Mono" panose="02000009000000000000" pitchFamily="49" charset="0"/>
              <a:ea typeface="微软雅黑" panose="020B0503020204020204" pitchFamily="34" charset="-122"/>
              <a:cs typeface="JetBrains Mono" panose="02000009000000000000" pitchFamily="49" charset="0"/>
            </a:endParaRPr>
          </a:p>
          <a:p>
            <a:pPr eaLnBrk="1" hangingPunct="1">
              <a:defRPr/>
            </a:pPr>
            <a:endParaRPr lang="en-US" altLang="zh-CN" sz="500" dirty="0">
              <a:solidFill>
                <a:srgbClr val="1F4F7D"/>
              </a:solidFill>
              <a:latin typeface="JetBrains Mono" panose="02000009000000000000" pitchFamily="49" charset="0"/>
              <a:ea typeface="微软雅黑" panose="020B0503020204020204" pitchFamily="34" charset="-122"/>
              <a:cs typeface="JetBrains Mono" panose="02000009000000000000" pitchFamily="49" charset="0"/>
            </a:endParaRPr>
          </a:p>
          <a:p>
            <a:pPr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为了方便在不同的坐标系之间进行转换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,graphics view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提供了以下函数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:</a:t>
            </a:r>
          </a:p>
          <a:p>
            <a:pPr eaLnBrk="1" hangingPunct="1">
              <a:defRPr/>
            </a:pP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    view 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中提供了 </a:t>
            </a: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mapFromScene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 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和 </a:t>
            </a: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mapToScene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 </a:t>
            </a:r>
          </a:p>
          <a:p>
            <a:pPr eaLnBrk="1" hangingPunct="1">
              <a:defRPr/>
            </a:pP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    scene 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中 无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map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函数</a:t>
            </a:r>
          </a:p>
          <a:p>
            <a:pPr eaLnBrk="1" hangingPunct="1">
              <a:defRPr/>
            </a:pP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    item 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中提供了 </a:t>
            </a: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mapFromScene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 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和 </a:t>
            </a: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mapToScene</a:t>
            </a:r>
            <a:endParaRPr lang="en-US" altLang="zh-CN" sz="1200" dirty="0">
              <a:solidFill>
                <a:srgbClr val="1F4F7D"/>
              </a:solidFill>
              <a:latin typeface="JetBrains Mono" panose="02000009000000000000" pitchFamily="49" charset="0"/>
              <a:ea typeface="微软雅黑" panose="020B0503020204020204" pitchFamily="34" charset="-122"/>
              <a:cs typeface="JetBrains Mono" panose="02000009000000000000" pitchFamily="49" charset="0"/>
            </a:endParaRPr>
          </a:p>
          <a:p>
            <a:pPr eaLnBrk="1" hangingPunct="1">
              <a:defRPr/>
            </a:pPr>
            <a:endParaRPr lang="en-US" altLang="zh-CN" sz="1200" dirty="0">
              <a:solidFill>
                <a:srgbClr val="1F4F7D"/>
              </a:solidFill>
              <a:latin typeface="JetBrains Mono" panose="02000009000000000000" pitchFamily="49" charset="0"/>
              <a:ea typeface="微软雅黑" panose="020B0503020204020204" pitchFamily="34" charset="-122"/>
              <a:cs typeface="JetBrains Mono" panose="02000009000000000000" pitchFamily="49" charset="0"/>
            </a:endParaRPr>
          </a:p>
          <a:p>
            <a:pPr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例如，在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view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上点击时，我们想知道鼠标点击了哪些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item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。可以先用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view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中的</a:t>
            </a: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mapToScene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，然后再使用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scene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中的</a:t>
            </a: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itemAt</a:t>
            </a:r>
            <a:endParaRPr lang="en-US" altLang="zh-CN" sz="1200" dirty="0">
              <a:solidFill>
                <a:srgbClr val="1F4F7D"/>
              </a:solidFill>
              <a:latin typeface="JetBrains Mono" panose="02000009000000000000" pitchFamily="49" charset="0"/>
              <a:ea typeface="微软雅黑" panose="020B0503020204020204" pitchFamily="34" charset="-122"/>
              <a:cs typeface="JetBrains Mono" panose="02000009000000000000" pitchFamily="49" charset="0"/>
            </a:endParaRPr>
          </a:p>
          <a:p>
            <a:pPr eaLnBrk="1" hangingPunct="1">
              <a:defRPr/>
            </a:pPr>
            <a:endParaRPr lang="en-US" altLang="zh-CN" sz="500" dirty="0">
              <a:solidFill>
                <a:srgbClr val="1F4F7D"/>
              </a:solidFill>
              <a:latin typeface="JetBrains Mono" panose="02000009000000000000" pitchFamily="49" charset="0"/>
              <a:ea typeface="微软雅黑" panose="020B0503020204020204" pitchFamily="34" charset="-122"/>
              <a:cs typeface="JetBrains Mono" panose="02000009000000000000" pitchFamily="49" charset="0"/>
            </a:endParaRPr>
          </a:p>
          <a:p>
            <a:pPr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又如，要知道某个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item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在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view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中的坐标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,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可以先用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item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里的</a:t>
            </a: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mapToScene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，然后再用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view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里的</a:t>
            </a: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mapFromScene</a:t>
            </a:r>
            <a:endParaRPr lang="en-US" altLang="zh-CN" sz="1200" dirty="0">
              <a:solidFill>
                <a:srgbClr val="1F4F7D"/>
              </a:solidFill>
              <a:latin typeface="JetBrains Mono" panose="02000009000000000000" pitchFamily="49" charset="0"/>
              <a:ea typeface="微软雅黑" panose="020B0503020204020204" pitchFamily="34" charset="-122"/>
              <a:cs typeface="JetBrains Mono" panose="02000009000000000000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116484F-9792-6C93-12A7-9151EB630832}"/>
              </a:ext>
            </a:extLst>
          </p:cNvPr>
          <p:cNvSpPr txBox="1"/>
          <p:nvPr/>
        </p:nvSpPr>
        <p:spPr>
          <a:xfrm>
            <a:off x="1017588" y="4300538"/>
            <a:ext cx="5065712" cy="6477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6286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一个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View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可以通过</a:t>
            </a: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setScene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切换多个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Scene,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需要注意的是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View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并不管理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Scene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的内存。</a:t>
            </a:r>
            <a:endParaRPr lang="en-US" altLang="zh-CN" sz="1200" dirty="0">
              <a:solidFill>
                <a:srgbClr val="1F4F7D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多个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View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可以使用同一个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Scene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。</a:t>
            </a:r>
            <a:endParaRPr lang="en-US" altLang="zh-CN" sz="1200" dirty="0">
              <a:solidFill>
                <a:srgbClr val="1F4F7D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640181-A6B5-C7AA-ECCF-953832EA0216}"/>
              </a:ext>
            </a:extLst>
          </p:cNvPr>
          <p:cNvSpPr txBox="1"/>
          <p:nvPr/>
        </p:nvSpPr>
        <p:spPr>
          <a:xfrm>
            <a:off x="1017588" y="2824163"/>
            <a:ext cx="6792912" cy="2762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QGraphicsScene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用于管理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QGraphicsItem,QGraphicsView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用于查看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QGraphicsScene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管理的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Item</a:t>
            </a:r>
          </a:p>
        </p:txBody>
      </p:sp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ECD45A8E-8A7D-ABC4-E08E-C873A2C27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/>
      <p:bldP spid="24" grpId="0"/>
      <p:bldP spid="25" grpId="0"/>
      <p:bldP spid="26" grpId="0" animBg="1"/>
      <p:bldP spid="28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56A2E84-60EF-8660-FF56-9ADB0DAE2CD3}"/>
              </a:ext>
            </a:extLst>
          </p:cNvPr>
          <p:cNvSpPr txBox="1"/>
          <p:nvPr/>
        </p:nvSpPr>
        <p:spPr>
          <a:xfrm>
            <a:off x="344488" y="450850"/>
            <a:ext cx="3821112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zh-CN" altLang="en-US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主要类的继承关系</a:t>
            </a:r>
            <a:endParaRPr lang="zh-CN" altLang="en-US" sz="24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459" name="图片 7" descr="未标题-1">
            <a:extLst>
              <a:ext uri="{FF2B5EF4-FFF2-40B4-BE49-F238E27FC236}">
                <a16:creationId xmlns:a16="http://schemas.microsoft.com/office/drawing/2014/main" id="{0374BC57-0B34-7EF1-6ED6-E7D058D2A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图片 1" descr="未标题-1">
            <a:extLst>
              <a:ext uri="{FF2B5EF4-FFF2-40B4-BE49-F238E27FC236}">
                <a16:creationId xmlns:a16="http://schemas.microsoft.com/office/drawing/2014/main" id="{01FC7808-ED0C-6410-CB28-B66BA185D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文本框 18">
            <a:extLst>
              <a:ext uri="{FF2B5EF4-FFF2-40B4-BE49-F238E27FC236}">
                <a16:creationId xmlns:a16="http://schemas.microsoft.com/office/drawing/2014/main" id="{B19006FC-45B9-D598-5890-3371C110F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1409700"/>
            <a:ext cx="15557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b="1">
                <a:solidFill>
                  <a:srgbClr val="808080"/>
                </a:solidFill>
                <a:latin typeface="Arial" panose="020B0604020202020204" pitchFamily="34" charset="0"/>
              </a:rPr>
              <a:t>view</a:t>
            </a:r>
            <a:r>
              <a:rPr lang="zh-CN" altLang="en-US" sz="1400" b="1">
                <a:solidFill>
                  <a:srgbClr val="808080"/>
                </a:solidFill>
                <a:latin typeface="Arial" panose="020B0604020202020204" pitchFamily="34" charset="0"/>
              </a:rPr>
              <a:t>继承关系</a:t>
            </a:r>
            <a:endParaRPr lang="en-US" altLang="zh-CN" sz="1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63" name="文本框 19">
            <a:extLst>
              <a:ext uri="{FF2B5EF4-FFF2-40B4-BE49-F238E27FC236}">
                <a16:creationId xmlns:a16="http://schemas.microsoft.com/office/drawing/2014/main" id="{89923496-68BC-8D5E-5C68-FC88B6F20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7513" y="1425575"/>
            <a:ext cx="1557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b="1">
                <a:solidFill>
                  <a:srgbClr val="808080"/>
                </a:solidFill>
                <a:latin typeface="Arial" panose="020B0604020202020204" pitchFamily="34" charset="0"/>
              </a:rPr>
              <a:t>scene</a:t>
            </a:r>
            <a:r>
              <a:rPr lang="zh-CN" altLang="en-US" sz="1400" b="1">
                <a:solidFill>
                  <a:srgbClr val="808080"/>
                </a:solidFill>
                <a:latin typeface="Arial" panose="020B0604020202020204" pitchFamily="34" charset="0"/>
              </a:rPr>
              <a:t>继承关系</a:t>
            </a:r>
            <a:endParaRPr lang="en-US" altLang="zh-CN" sz="1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64" name="文本框 20">
            <a:extLst>
              <a:ext uri="{FF2B5EF4-FFF2-40B4-BE49-F238E27FC236}">
                <a16:creationId xmlns:a16="http://schemas.microsoft.com/office/drawing/2014/main" id="{24A432F9-3380-D47D-E303-E3ED7E34F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3275" y="1425575"/>
            <a:ext cx="1555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b="1">
                <a:solidFill>
                  <a:srgbClr val="808080"/>
                </a:solidFill>
                <a:latin typeface="Arial" panose="020B0604020202020204" pitchFamily="34" charset="0"/>
              </a:rPr>
              <a:t>item</a:t>
            </a:r>
            <a:r>
              <a:rPr lang="zh-CN" altLang="en-US" sz="1400" b="1">
                <a:solidFill>
                  <a:srgbClr val="808080"/>
                </a:solidFill>
                <a:latin typeface="Arial" panose="020B0604020202020204" pitchFamily="34" charset="0"/>
              </a:rPr>
              <a:t>继承关系</a:t>
            </a:r>
            <a:endParaRPr lang="en-US" altLang="zh-CN" sz="1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65" name="文本框 26">
            <a:extLst>
              <a:ext uri="{FF2B5EF4-FFF2-40B4-BE49-F238E27FC236}">
                <a16:creationId xmlns:a16="http://schemas.microsoft.com/office/drawing/2014/main" id="{807C4F43-D9ED-5686-B4A0-CA0A93E94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6325" y="1901825"/>
            <a:ext cx="112871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QGraphicsItem</a:t>
            </a:r>
            <a:endParaRPr lang="zh-CN" altLang="en-US" sz="1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E9B42A8-907B-BC70-1E80-E2F4B53C637F}"/>
              </a:ext>
            </a:extLst>
          </p:cNvPr>
          <p:cNvSpPr/>
          <p:nvPr/>
        </p:nvSpPr>
        <p:spPr>
          <a:xfrm>
            <a:off x="7186613" y="1933575"/>
            <a:ext cx="1566862" cy="24606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467" name="文本框 30">
            <a:extLst>
              <a:ext uri="{FF2B5EF4-FFF2-40B4-BE49-F238E27FC236}">
                <a16:creationId xmlns:a16="http://schemas.microsoft.com/office/drawing/2014/main" id="{DA8A98F4-E1F8-EA6B-4165-25E42ADED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8988" y="2833688"/>
            <a:ext cx="13065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QGraphicsItemGroup</a:t>
            </a:r>
            <a:endParaRPr lang="zh-CN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68" name="文本框 31">
            <a:extLst>
              <a:ext uri="{FF2B5EF4-FFF2-40B4-BE49-F238E27FC236}">
                <a16:creationId xmlns:a16="http://schemas.microsoft.com/office/drawing/2014/main" id="{CBFD7C77-B92A-C2F9-15D1-7B84163C0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125" y="2481263"/>
            <a:ext cx="17922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QAbstractGraphicsShapeItem</a:t>
            </a:r>
            <a:endParaRPr lang="zh-CN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69" name="文本框 32">
            <a:extLst>
              <a:ext uri="{FF2B5EF4-FFF2-40B4-BE49-F238E27FC236}">
                <a16:creationId xmlns:a16="http://schemas.microsoft.com/office/drawing/2014/main" id="{BB51CDAD-6B5E-E3B5-C957-90EEEB789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125" y="2841625"/>
            <a:ext cx="12128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QGraphicsLineItem</a:t>
            </a:r>
            <a:endParaRPr lang="zh-CN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70" name="文本框 33">
            <a:extLst>
              <a:ext uri="{FF2B5EF4-FFF2-40B4-BE49-F238E27FC236}">
                <a16:creationId xmlns:a16="http://schemas.microsoft.com/office/drawing/2014/main" id="{043B7E15-CC91-6841-8E2A-2F90C15D6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6925" y="2481263"/>
            <a:ext cx="10858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QGraphicsObject</a:t>
            </a:r>
            <a:endParaRPr lang="zh-CN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71" name="文本框 34">
            <a:extLst>
              <a:ext uri="{FF2B5EF4-FFF2-40B4-BE49-F238E27FC236}">
                <a16:creationId xmlns:a16="http://schemas.microsoft.com/office/drawing/2014/main" id="{F84080E6-9A7B-700E-39DF-956E233BA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0" y="3143250"/>
            <a:ext cx="13684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QGraphicsPixmapItem</a:t>
            </a:r>
            <a:endParaRPr lang="zh-CN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72" name="文本框 35">
            <a:extLst>
              <a:ext uri="{FF2B5EF4-FFF2-40B4-BE49-F238E27FC236}">
                <a16:creationId xmlns:a16="http://schemas.microsoft.com/office/drawing/2014/main" id="{AD138638-E19F-6F54-9C34-AFA607143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263" y="4051300"/>
            <a:ext cx="12461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QGraphicsRectItem </a:t>
            </a:r>
            <a:endParaRPr lang="zh-CN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73" name="文本框 36">
            <a:extLst>
              <a:ext uri="{FF2B5EF4-FFF2-40B4-BE49-F238E27FC236}">
                <a16:creationId xmlns:a16="http://schemas.microsoft.com/office/drawing/2014/main" id="{7CE89766-3E56-685D-9038-C8FE79DA2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1013" y="4051300"/>
            <a:ext cx="136683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QGraphicsEllipseItem </a:t>
            </a:r>
            <a:endParaRPr lang="zh-CN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99D47E9-F707-CAB2-26AB-0AB1CC13D1AE}"/>
              </a:ext>
            </a:extLst>
          </p:cNvPr>
          <p:cNvSpPr/>
          <p:nvPr/>
        </p:nvSpPr>
        <p:spPr>
          <a:xfrm>
            <a:off x="6256338" y="2439988"/>
            <a:ext cx="3438525" cy="103187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C570D9E-0D9E-22F6-FB7A-2853269BDAE5}"/>
              </a:ext>
            </a:extLst>
          </p:cNvPr>
          <p:cNvSpPr/>
          <p:nvPr/>
        </p:nvSpPr>
        <p:spPr>
          <a:xfrm>
            <a:off x="6284913" y="3984625"/>
            <a:ext cx="3438525" cy="4191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7429BE0-66DB-39D8-23FF-13AC0CDE3DB9}"/>
              </a:ext>
            </a:extLst>
          </p:cNvPr>
          <p:cNvCxnSpPr>
            <a:cxnSpLocks/>
            <a:stCxn id="4" idx="2"/>
            <a:endCxn id="38" idx="0"/>
          </p:cNvCxnSpPr>
          <p:nvPr/>
        </p:nvCxnSpPr>
        <p:spPr>
          <a:xfrm>
            <a:off x="7969250" y="2179638"/>
            <a:ext cx="6350" cy="2603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8588E6C5-19E2-9C57-D78C-B5C46A3C6B65}"/>
              </a:ext>
            </a:extLst>
          </p:cNvPr>
          <p:cNvSpPr/>
          <p:nvPr/>
        </p:nvSpPr>
        <p:spPr>
          <a:xfrm>
            <a:off x="6511925" y="2498725"/>
            <a:ext cx="1566863" cy="24606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59B0A0B-27BC-0C2C-1A89-EBC2566EE186}"/>
              </a:ext>
            </a:extLst>
          </p:cNvPr>
          <p:cNvSpPr/>
          <p:nvPr/>
        </p:nvSpPr>
        <p:spPr>
          <a:xfrm>
            <a:off x="6516688" y="2890838"/>
            <a:ext cx="1144587" cy="2460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884ADDB-1753-4E27-BDEB-46D92FE4816F}"/>
              </a:ext>
            </a:extLst>
          </p:cNvPr>
          <p:cNvSpPr/>
          <p:nvPr/>
        </p:nvSpPr>
        <p:spPr>
          <a:xfrm>
            <a:off x="8443913" y="2532063"/>
            <a:ext cx="1085850" cy="2460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7A15CD4-66C0-B921-E13B-9E15F63FF44C}"/>
              </a:ext>
            </a:extLst>
          </p:cNvPr>
          <p:cNvSpPr/>
          <p:nvPr/>
        </p:nvSpPr>
        <p:spPr>
          <a:xfrm>
            <a:off x="8453438" y="2849563"/>
            <a:ext cx="1204912" cy="2460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8243BD5-6C4C-F8EC-7D77-E3D8997064D8}"/>
              </a:ext>
            </a:extLst>
          </p:cNvPr>
          <p:cNvSpPr/>
          <p:nvPr/>
        </p:nvSpPr>
        <p:spPr>
          <a:xfrm>
            <a:off x="7599363" y="3170238"/>
            <a:ext cx="1357312" cy="2460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88FFBD3-5AFC-F517-4E91-6318EBCAF3E5}"/>
              </a:ext>
            </a:extLst>
          </p:cNvPr>
          <p:cNvCxnSpPr>
            <a:cxnSpLocks/>
            <a:stCxn id="40" idx="2"/>
            <a:endCxn id="39" idx="0"/>
          </p:cNvCxnSpPr>
          <p:nvPr/>
        </p:nvCxnSpPr>
        <p:spPr>
          <a:xfrm>
            <a:off x="7294563" y="2744788"/>
            <a:ext cx="709612" cy="1239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1D325BC8-7A22-A36A-11AA-A7289772E608}"/>
              </a:ext>
            </a:extLst>
          </p:cNvPr>
          <p:cNvSpPr/>
          <p:nvPr/>
        </p:nvSpPr>
        <p:spPr>
          <a:xfrm>
            <a:off x="6672263" y="4057650"/>
            <a:ext cx="1144587" cy="24606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9F7FB0A-F6FD-CE3C-01CA-AA10CAEC6843}"/>
              </a:ext>
            </a:extLst>
          </p:cNvPr>
          <p:cNvSpPr/>
          <p:nvPr/>
        </p:nvSpPr>
        <p:spPr>
          <a:xfrm>
            <a:off x="8150225" y="4057650"/>
            <a:ext cx="1246188" cy="24606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9485" name="组合 51">
            <a:extLst>
              <a:ext uri="{FF2B5EF4-FFF2-40B4-BE49-F238E27FC236}">
                <a16:creationId xmlns:a16="http://schemas.microsoft.com/office/drawing/2014/main" id="{CFBD9FCE-29F9-FD7F-DE76-C930ABC3E55B}"/>
              </a:ext>
            </a:extLst>
          </p:cNvPr>
          <p:cNvGrpSpPr>
            <a:grpSpLocks/>
          </p:cNvGrpSpPr>
          <p:nvPr/>
        </p:nvGrpSpPr>
        <p:grpSpPr bwMode="auto">
          <a:xfrm>
            <a:off x="501650" y="1943100"/>
            <a:ext cx="860425" cy="269875"/>
            <a:chOff x="945604" y="1866929"/>
            <a:chExt cx="1566454" cy="270543"/>
          </a:xfrm>
        </p:grpSpPr>
        <p:sp>
          <p:nvSpPr>
            <p:cNvPr id="19515" name="文本框 76">
              <a:extLst>
                <a:ext uri="{FF2B5EF4-FFF2-40B4-BE49-F238E27FC236}">
                  <a16:creationId xmlns:a16="http://schemas.microsoft.com/office/drawing/2014/main" id="{7599B6D0-4A31-2847-AC2D-0F4BFE8FC0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2147" y="1866929"/>
              <a:ext cx="62068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>
                  <a:latin typeface="Times New Roman" panose="02020603050405020304" pitchFamily="18" charset="0"/>
                  <a:cs typeface="Times New Roman" panose="02020603050405020304" pitchFamily="18" charset="0"/>
                </a:rPr>
                <a:t>QObject</a:t>
              </a:r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1C91E46B-5CBB-A650-CC0A-E0D42A7E2F01}"/>
                </a:ext>
              </a:extLst>
            </p:cNvPr>
            <p:cNvSpPr/>
            <p:nvPr/>
          </p:nvSpPr>
          <p:spPr>
            <a:xfrm>
              <a:off x="945604" y="1890801"/>
              <a:ext cx="1566454" cy="24667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19486" name="组合 98">
            <a:extLst>
              <a:ext uri="{FF2B5EF4-FFF2-40B4-BE49-F238E27FC236}">
                <a16:creationId xmlns:a16="http://schemas.microsoft.com/office/drawing/2014/main" id="{AE5EB9E6-5794-39DB-C082-0E9CE35101D7}"/>
              </a:ext>
            </a:extLst>
          </p:cNvPr>
          <p:cNvGrpSpPr>
            <a:grpSpLocks/>
          </p:cNvGrpSpPr>
          <p:nvPr/>
        </p:nvGrpSpPr>
        <p:grpSpPr bwMode="auto">
          <a:xfrm>
            <a:off x="1811338" y="1943100"/>
            <a:ext cx="1393825" cy="269875"/>
            <a:chOff x="868428" y="1866929"/>
            <a:chExt cx="2601854" cy="270437"/>
          </a:xfrm>
        </p:grpSpPr>
        <p:sp>
          <p:nvSpPr>
            <p:cNvPr id="19513" name="文本框 99">
              <a:extLst>
                <a:ext uri="{FF2B5EF4-FFF2-40B4-BE49-F238E27FC236}">
                  <a16:creationId xmlns:a16="http://schemas.microsoft.com/office/drawing/2014/main" id="{D94BA3A9-BA8A-D25A-076B-3173ADA927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2146" y="1866929"/>
              <a:ext cx="164857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>
                  <a:latin typeface="Times New Roman" panose="02020603050405020304" pitchFamily="18" charset="0"/>
                  <a:cs typeface="Times New Roman" panose="02020603050405020304" pitchFamily="18" charset="0"/>
                </a:rPr>
                <a:t>QPaintDevice</a:t>
              </a:r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16071276-475D-778A-99A3-7F46C29A420D}"/>
                </a:ext>
              </a:extLst>
            </p:cNvPr>
            <p:cNvSpPr/>
            <p:nvPr/>
          </p:nvSpPr>
          <p:spPr>
            <a:xfrm>
              <a:off x="868428" y="1890792"/>
              <a:ext cx="2601854" cy="24657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19487" name="组合 101">
            <a:extLst>
              <a:ext uri="{FF2B5EF4-FFF2-40B4-BE49-F238E27FC236}">
                <a16:creationId xmlns:a16="http://schemas.microsoft.com/office/drawing/2014/main" id="{D9976CDB-2477-B372-CF80-B626871D60E8}"/>
              </a:ext>
            </a:extLst>
          </p:cNvPr>
          <p:cNvGrpSpPr>
            <a:grpSpLocks/>
          </p:cNvGrpSpPr>
          <p:nvPr/>
        </p:nvGrpSpPr>
        <p:grpSpPr bwMode="auto">
          <a:xfrm>
            <a:off x="1068388" y="3143250"/>
            <a:ext cx="1076325" cy="269875"/>
            <a:chOff x="868428" y="1866929"/>
            <a:chExt cx="2601854" cy="270437"/>
          </a:xfrm>
        </p:grpSpPr>
        <p:sp>
          <p:nvSpPr>
            <p:cNvPr id="19511" name="文本框 102">
              <a:extLst>
                <a:ext uri="{FF2B5EF4-FFF2-40B4-BE49-F238E27FC236}">
                  <a16:creationId xmlns:a16="http://schemas.microsoft.com/office/drawing/2014/main" id="{74FCD05D-D30A-74ED-5B69-5A0227E48C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2146" y="1866929"/>
              <a:ext cx="113053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>
                  <a:latin typeface="Times New Roman" panose="02020603050405020304" pitchFamily="18" charset="0"/>
                  <a:cs typeface="Times New Roman" panose="02020603050405020304" pitchFamily="18" charset="0"/>
                </a:rPr>
                <a:t>QFrame</a:t>
              </a:r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9C56B0E3-BC8F-1EDB-CFCF-66115E449859}"/>
                </a:ext>
              </a:extLst>
            </p:cNvPr>
            <p:cNvSpPr/>
            <p:nvPr/>
          </p:nvSpPr>
          <p:spPr>
            <a:xfrm>
              <a:off x="868428" y="1890792"/>
              <a:ext cx="2601854" cy="24657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</p:grpSp>
      <p:grpSp>
        <p:nvGrpSpPr>
          <p:cNvPr id="19488" name="组合 104">
            <a:extLst>
              <a:ext uri="{FF2B5EF4-FFF2-40B4-BE49-F238E27FC236}">
                <a16:creationId xmlns:a16="http://schemas.microsoft.com/office/drawing/2014/main" id="{E31CDC22-CACB-9E82-B558-1E2FC4913FD8}"/>
              </a:ext>
            </a:extLst>
          </p:cNvPr>
          <p:cNvGrpSpPr>
            <a:grpSpLocks/>
          </p:cNvGrpSpPr>
          <p:nvPr/>
        </p:nvGrpSpPr>
        <p:grpSpPr bwMode="auto">
          <a:xfrm>
            <a:off x="1060450" y="2524125"/>
            <a:ext cx="1076325" cy="271463"/>
            <a:chOff x="868428" y="1866929"/>
            <a:chExt cx="2601854" cy="270437"/>
          </a:xfrm>
        </p:grpSpPr>
        <p:sp>
          <p:nvSpPr>
            <p:cNvPr id="19509" name="文本框 105">
              <a:extLst>
                <a:ext uri="{FF2B5EF4-FFF2-40B4-BE49-F238E27FC236}">
                  <a16:creationId xmlns:a16="http://schemas.microsoft.com/office/drawing/2014/main" id="{61E5A224-D550-C27F-FFC8-2CD2593270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2146" y="1866929"/>
              <a:ext cx="122319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>
                  <a:latin typeface="Times New Roman" panose="02020603050405020304" pitchFamily="18" charset="0"/>
                  <a:cs typeface="Times New Roman" panose="02020603050405020304" pitchFamily="18" charset="0"/>
                </a:rPr>
                <a:t>QWidget</a:t>
              </a:r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791B76DD-BE41-1FE9-8126-0BCBAE717D83}"/>
                </a:ext>
              </a:extLst>
            </p:cNvPr>
            <p:cNvSpPr/>
            <p:nvPr/>
          </p:nvSpPr>
          <p:spPr>
            <a:xfrm>
              <a:off x="868428" y="1890652"/>
              <a:ext cx="2601854" cy="2467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19489" name="组合 107">
            <a:extLst>
              <a:ext uri="{FF2B5EF4-FFF2-40B4-BE49-F238E27FC236}">
                <a16:creationId xmlns:a16="http://schemas.microsoft.com/office/drawing/2014/main" id="{69CC5023-50A8-C20A-D20E-DDB497A371F4}"/>
              </a:ext>
            </a:extLst>
          </p:cNvPr>
          <p:cNvGrpSpPr>
            <a:grpSpLocks/>
          </p:cNvGrpSpPr>
          <p:nvPr/>
        </p:nvGrpSpPr>
        <p:grpSpPr bwMode="auto">
          <a:xfrm>
            <a:off x="769938" y="3697288"/>
            <a:ext cx="1838325" cy="269875"/>
            <a:chOff x="868428" y="1866929"/>
            <a:chExt cx="2844565" cy="270437"/>
          </a:xfrm>
        </p:grpSpPr>
        <p:sp>
          <p:nvSpPr>
            <p:cNvPr id="19507" name="文本框 108">
              <a:extLst>
                <a:ext uri="{FF2B5EF4-FFF2-40B4-BE49-F238E27FC236}">
                  <a16:creationId xmlns:a16="http://schemas.microsoft.com/office/drawing/2014/main" id="{8B435E1E-FAAD-F685-D189-F651E5C27A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2146" y="1866929"/>
              <a:ext cx="243084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>
                  <a:latin typeface="Times New Roman" panose="02020603050405020304" pitchFamily="18" charset="0"/>
                  <a:cs typeface="Times New Roman" panose="02020603050405020304" pitchFamily="18" charset="0"/>
                </a:rPr>
                <a:t>QAbstractScrollArea </a:t>
              </a:r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C545B915-62A0-7180-6BF9-EC662CC8EB4D}"/>
                </a:ext>
              </a:extLst>
            </p:cNvPr>
            <p:cNvSpPr/>
            <p:nvPr/>
          </p:nvSpPr>
          <p:spPr>
            <a:xfrm>
              <a:off x="868428" y="1890791"/>
              <a:ext cx="2601376" cy="24657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19490" name="组合 110">
            <a:extLst>
              <a:ext uri="{FF2B5EF4-FFF2-40B4-BE49-F238E27FC236}">
                <a16:creationId xmlns:a16="http://schemas.microsoft.com/office/drawing/2014/main" id="{B8950BFE-C055-5657-A33D-B616F2CE6F69}"/>
              </a:ext>
            </a:extLst>
          </p:cNvPr>
          <p:cNvGrpSpPr>
            <a:grpSpLocks/>
          </p:cNvGrpSpPr>
          <p:nvPr/>
        </p:nvGrpSpPr>
        <p:grpSpPr bwMode="auto">
          <a:xfrm>
            <a:off x="803275" y="4341813"/>
            <a:ext cx="1671638" cy="301625"/>
            <a:chOff x="868428" y="1835993"/>
            <a:chExt cx="2720836" cy="301373"/>
          </a:xfrm>
        </p:grpSpPr>
        <p:sp>
          <p:nvSpPr>
            <p:cNvPr id="19505" name="文本框 111">
              <a:extLst>
                <a:ext uri="{FF2B5EF4-FFF2-40B4-BE49-F238E27FC236}">
                  <a16:creationId xmlns:a16="http://schemas.microsoft.com/office/drawing/2014/main" id="{01ACE974-2FA9-05DD-603B-38391723E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6669" y="1835993"/>
              <a:ext cx="231259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QGraphicsView</a:t>
              </a:r>
              <a:endParaRPr lang="zh-CN" altLang="en-US" sz="1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57AF912D-F00D-C810-619F-D3D75A3DCDFB}"/>
                </a:ext>
              </a:extLst>
            </p:cNvPr>
            <p:cNvSpPr/>
            <p:nvPr/>
          </p:nvSpPr>
          <p:spPr>
            <a:xfrm>
              <a:off x="868428" y="1891509"/>
              <a:ext cx="2601977" cy="24585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37E4119-DB27-7D84-636F-9A2FB91CAD0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931863" y="2212975"/>
            <a:ext cx="674687" cy="3333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F0910CF5-550B-8FC5-C171-A285E5F71A7C}"/>
              </a:ext>
            </a:extLst>
          </p:cNvPr>
          <p:cNvCxnSpPr>
            <a:cxnSpLocks/>
            <a:stCxn id="101" idx="2"/>
            <a:endCxn id="107" idx="0"/>
          </p:cNvCxnSpPr>
          <p:nvPr/>
        </p:nvCxnSpPr>
        <p:spPr>
          <a:xfrm flipH="1">
            <a:off x="1598613" y="2212975"/>
            <a:ext cx="909637" cy="3349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24C550E1-1119-3BB7-5410-F74C8A808A34}"/>
              </a:ext>
            </a:extLst>
          </p:cNvPr>
          <p:cNvCxnSpPr>
            <a:cxnSpLocks/>
            <a:stCxn id="107" idx="2"/>
            <a:endCxn id="104" idx="0"/>
          </p:cNvCxnSpPr>
          <p:nvPr/>
        </p:nvCxnSpPr>
        <p:spPr>
          <a:xfrm>
            <a:off x="1598613" y="2795588"/>
            <a:ext cx="7937" cy="371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A3ABE421-905C-BF0A-D7CC-C7FEBB2D7E62}"/>
              </a:ext>
            </a:extLst>
          </p:cNvPr>
          <p:cNvCxnSpPr>
            <a:cxnSpLocks/>
            <a:stCxn id="104" idx="2"/>
            <a:endCxn id="110" idx="0"/>
          </p:cNvCxnSpPr>
          <p:nvPr/>
        </p:nvCxnSpPr>
        <p:spPr>
          <a:xfrm>
            <a:off x="1606550" y="3413125"/>
            <a:ext cx="3175" cy="3079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06930750-3F39-E61F-BE49-B9C7BABE632F}"/>
              </a:ext>
            </a:extLst>
          </p:cNvPr>
          <p:cNvCxnSpPr>
            <a:cxnSpLocks/>
            <a:stCxn id="110" idx="2"/>
            <a:endCxn id="113" idx="0"/>
          </p:cNvCxnSpPr>
          <p:nvPr/>
        </p:nvCxnSpPr>
        <p:spPr>
          <a:xfrm flipH="1">
            <a:off x="1601788" y="3967163"/>
            <a:ext cx="7937" cy="430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9496" name="组合 133">
            <a:extLst>
              <a:ext uri="{FF2B5EF4-FFF2-40B4-BE49-F238E27FC236}">
                <a16:creationId xmlns:a16="http://schemas.microsoft.com/office/drawing/2014/main" id="{B7537DA2-9060-16C9-8E3D-9DDA3170128B}"/>
              </a:ext>
            </a:extLst>
          </p:cNvPr>
          <p:cNvGrpSpPr>
            <a:grpSpLocks/>
          </p:cNvGrpSpPr>
          <p:nvPr/>
        </p:nvGrpSpPr>
        <p:grpSpPr bwMode="auto">
          <a:xfrm>
            <a:off x="4489450" y="1943100"/>
            <a:ext cx="860425" cy="271463"/>
            <a:chOff x="945604" y="1866929"/>
            <a:chExt cx="1566454" cy="270543"/>
          </a:xfrm>
        </p:grpSpPr>
        <p:sp>
          <p:nvSpPr>
            <p:cNvPr id="19503" name="文本框 134">
              <a:extLst>
                <a:ext uri="{FF2B5EF4-FFF2-40B4-BE49-F238E27FC236}">
                  <a16:creationId xmlns:a16="http://schemas.microsoft.com/office/drawing/2014/main" id="{C3D8BC3F-7CAB-4C6A-E453-25A5C8665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2147" y="1866929"/>
              <a:ext cx="62068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>
                  <a:latin typeface="Times New Roman" panose="02020603050405020304" pitchFamily="18" charset="0"/>
                  <a:cs typeface="Times New Roman" panose="02020603050405020304" pitchFamily="18" charset="0"/>
                </a:rPr>
                <a:t>QObject</a:t>
              </a:r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DB3FFDDA-1175-B8EE-52A1-E249C92CB713}"/>
                </a:ext>
              </a:extLst>
            </p:cNvPr>
            <p:cNvSpPr/>
            <p:nvPr/>
          </p:nvSpPr>
          <p:spPr>
            <a:xfrm>
              <a:off x="945604" y="1890661"/>
              <a:ext cx="1566454" cy="24681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19497" name="组合 136">
            <a:extLst>
              <a:ext uri="{FF2B5EF4-FFF2-40B4-BE49-F238E27FC236}">
                <a16:creationId xmlns:a16="http://schemas.microsoft.com/office/drawing/2014/main" id="{B462BFC3-F404-B6C4-358C-C702A106ACA6}"/>
              </a:ext>
            </a:extLst>
          </p:cNvPr>
          <p:cNvGrpSpPr>
            <a:grpSpLocks/>
          </p:cNvGrpSpPr>
          <p:nvPr/>
        </p:nvGrpSpPr>
        <p:grpSpPr bwMode="auto">
          <a:xfrm>
            <a:off x="4003675" y="2546350"/>
            <a:ext cx="1825625" cy="276225"/>
            <a:chOff x="945604" y="1866929"/>
            <a:chExt cx="1566454" cy="276999"/>
          </a:xfrm>
        </p:grpSpPr>
        <p:sp>
          <p:nvSpPr>
            <p:cNvPr id="19501" name="文本框 137">
              <a:extLst>
                <a:ext uri="{FF2B5EF4-FFF2-40B4-BE49-F238E27FC236}">
                  <a16:creationId xmlns:a16="http://schemas.microsoft.com/office/drawing/2014/main" id="{C70A40C4-B895-BDCF-F16B-D17C3D95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2146" y="1866929"/>
              <a:ext cx="110651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QGraphicsScene</a:t>
              </a:r>
              <a:endParaRPr lang="zh-CN" altLang="en-US" sz="1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DD20F7B2-DFFC-40F6-88AD-A11A20971D57}"/>
                </a:ext>
              </a:extLst>
            </p:cNvPr>
            <p:cNvSpPr/>
            <p:nvPr/>
          </p:nvSpPr>
          <p:spPr>
            <a:xfrm>
              <a:off x="945604" y="1890809"/>
              <a:ext cx="1566454" cy="24675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40F025AC-5CE9-F1C4-F482-B2500128C32B}"/>
              </a:ext>
            </a:extLst>
          </p:cNvPr>
          <p:cNvCxnSpPr>
            <a:cxnSpLocks/>
            <a:stCxn id="136" idx="2"/>
            <a:endCxn id="139" idx="0"/>
          </p:cNvCxnSpPr>
          <p:nvPr/>
        </p:nvCxnSpPr>
        <p:spPr>
          <a:xfrm flipH="1">
            <a:off x="4916488" y="2214563"/>
            <a:ext cx="3175" cy="355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3" name="文本框 142">
            <a:extLst>
              <a:ext uri="{FF2B5EF4-FFF2-40B4-BE49-F238E27FC236}">
                <a16:creationId xmlns:a16="http://schemas.microsoft.com/office/drawing/2014/main" id="{5B2A7113-7969-55EB-5EEA-40BECD9A102E}"/>
              </a:ext>
            </a:extLst>
          </p:cNvPr>
          <p:cNvSpPr txBox="1"/>
          <p:nvPr/>
        </p:nvSpPr>
        <p:spPr>
          <a:xfrm>
            <a:off x="1971675" y="4938713"/>
            <a:ext cx="8570913" cy="1108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如果想要使用信号和槽，不可以直接使用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QGraphicsItem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。可以多继承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QGraphicsItem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QObject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也提供了一个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QGraphicsObject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来供使用。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endParaRPr lang="zh-CN" altLang="en-US" sz="5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另外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scene.removeItem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时候不会释放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item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的内存，需要手动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delete.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官方文档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Removes the item 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item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and all its children from the scene. The ownership of item is passed on to the caller (i.e., 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QGraphicsScene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will no longer delete item when destroyed).</a:t>
            </a:r>
          </a:p>
        </p:txBody>
      </p:sp>
      <p:pic>
        <p:nvPicPr>
          <p:cNvPr id="19500" name="图片 4">
            <a:extLst>
              <a:ext uri="{FF2B5EF4-FFF2-40B4-BE49-F238E27FC236}">
                <a16:creationId xmlns:a16="http://schemas.microsoft.com/office/drawing/2014/main" id="{51E37A6D-AC0A-B309-F180-1A6895520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188" y="1720850"/>
            <a:ext cx="226060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494DC142-3C82-C15F-73C7-A5B7F84E97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9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9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9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9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19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9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19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19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9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9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2" grpId="0"/>
      <p:bldP spid="19463" grpId="0"/>
      <p:bldP spid="19464" grpId="0"/>
      <p:bldP spid="19465" grpId="0"/>
      <p:bldP spid="4" grpId="0" animBg="1"/>
      <p:bldP spid="19467" grpId="0"/>
      <p:bldP spid="19468" grpId="0"/>
      <p:bldP spid="19469" grpId="0"/>
      <p:bldP spid="19470" grpId="0"/>
      <p:bldP spid="19471" grpId="0"/>
      <p:bldP spid="19472" grpId="0"/>
      <p:bldP spid="19473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5" grpId="0" animBg="1"/>
      <p:bldP spid="56" grpId="0" animBg="1"/>
      <p:bldP spid="1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A8EE1B26-3CE5-4AAF-0494-FC3DEE1AA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5" y="995363"/>
            <a:ext cx="8921750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EA1B939-3EB3-F3A7-64F4-E2856BA1B4C0}"/>
              </a:ext>
            </a:extLst>
          </p:cNvPr>
          <p:cNvSpPr txBox="1"/>
          <p:nvPr/>
        </p:nvSpPr>
        <p:spPr>
          <a:xfrm>
            <a:off x="344488" y="450850"/>
            <a:ext cx="196215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zh-CN" altLang="en-US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坐标系</a:t>
            </a:r>
            <a:endParaRPr lang="zh-CN" altLang="en-US" sz="24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484" name="图片 7" descr="未标题-1">
            <a:extLst>
              <a:ext uri="{FF2B5EF4-FFF2-40B4-BE49-F238E27FC236}">
                <a16:creationId xmlns:a16="http://schemas.microsoft.com/office/drawing/2014/main" id="{ABC44FD1-8F76-6533-E70E-D9E168DE3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图片 1" descr="未标题-1">
            <a:extLst>
              <a:ext uri="{FF2B5EF4-FFF2-40B4-BE49-F238E27FC236}">
                <a16:creationId xmlns:a16="http://schemas.microsoft.com/office/drawing/2014/main" id="{272F1FE7-DEB7-978E-9B78-BBFD9676B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3EB828E-0A6E-A6DE-EA6F-DB07D2C2463B}"/>
              </a:ext>
            </a:extLst>
          </p:cNvPr>
          <p:cNvCxnSpPr>
            <a:cxnSpLocks/>
          </p:cNvCxnSpPr>
          <p:nvPr/>
        </p:nvCxnSpPr>
        <p:spPr>
          <a:xfrm>
            <a:off x="3763963" y="1196975"/>
            <a:ext cx="589121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7E9876D-2DA1-1D88-F37B-B9795FA26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3150" y="1006475"/>
            <a:ext cx="9556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View X</a:t>
            </a:r>
            <a:endParaRPr lang="zh-CN" altLang="en-US" sz="10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311EEA4-2874-B3A2-AE73-C19DE28C4567}"/>
              </a:ext>
            </a:extLst>
          </p:cNvPr>
          <p:cNvCxnSpPr>
            <a:cxnSpLocks/>
          </p:cNvCxnSpPr>
          <p:nvPr/>
        </p:nvCxnSpPr>
        <p:spPr>
          <a:xfrm flipH="1">
            <a:off x="3763963" y="1196975"/>
            <a:ext cx="1587" cy="486886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6F5E754-07DE-14A3-BADF-9712B7F3759C}"/>
              </a:ext>
            </a:extLst>
          </p:cNvPr>
          <p:cNvSpPr txBox="1"/>
          <p:nvPr/>
        </p:nvSpPr>
        <p:spPr>
          <a:xfrm>
            <a:off x="3482975" y="5316538"/>
            <a:ext cx="346075" cy="877887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en-US" altLang="zh-CN" sz="105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Y</a:t>
            </a:r>
            <a:endParaRPr lang="zh-CN" altLang="en-US" sz="105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4B68CF7-BE76-1150-4C60-95E040A18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785813"/>
            <a:ext cx="1962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View Coord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(Physical Coord/Device Coord)</a:t>
            </a:r>
            <a:endParaRPr lang="zh-CN" altLang="en-US" sz="10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EA772BB-4C76-F88C-C428-6C93850E2CF6}"/>
              </a:ext>
            </a:extLst>
          </p:cNvPr>
          <p:cNvSpPr/>
          <p:nvPr/>
        </p:nvSpPr>
        <p:spPr>
          <a:xfrm>
            <a:off x="3765550" y="1182688"/>
            <a:ext cx="31750" cy="285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C0EDEE6-1A77-AE28-D2A4-7E93DC180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5738" y="5607050"/>
            <a:ext cx="501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800</a:t>
            </a:r>
            <a:endParaRPr lang="zh-CN" altLang="en-US" sz="8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37D9818-13CA-6C64-99C4-B80A42F0A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3525" y="2235200"/>
            <a:ext cx="3683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600</a:t>
            </a:r>
            <a:endParaRPr lang="en-US" altLang="zh-CN" sz="8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F4A7CE1-10FC-F418-5355-587A668F8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0575" y="2568575"/>
            <a:ext cx="34480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nn-NO" altLang="zh-CN" sz="800" i="1">
                <a:solidFill>
                  <a:srgbClr val="000080"/>
                </a:solidFill>
                <a:latin typeface="JetBrains Mono" panose="020B0509020102050004" pitchFamily="49" charset="0"/>
              </a:rPr>
              <a:t>scene</a:t>
            </a:r>
            <a:r>
              <a:rPr lang="nn-NO" altLang="zh-CN" sz="800" i="1">
                <a:solidFill>
                  <a:srgbClr val="000000"/>
                </a:solidFill>
                <a:latin typeface="JetBrains Mono" panose="020B0509020102050004" pitchFamily="49" charset="0"/>
              </a:rPr>
              <a:t>-&gt;</a:t>
            </a:r>
            <a:r>
              <a:rPr lang="nn-NO" altLang="zh-CN" sz="800" i="1">
                <a:solidFill>
                  <a:srgbClr val="880000"/>
                </a:solidFill>
                <a:latin typeface="JetBrains Mono" panose="020B0509020102050004" pitchFamily="49" charset="0"/>
              </a:rPr>
              <a:t>setSceneRect</a:t>
            </a:r>
            <a:r>
              <a:rPr lang="nn-NO" altLang="zh-CN" sz="800" i="1">
                <a:solidFill>
                  <a:srgbClr val="000000"/>
                </a:solidFill>
                <a:latin typeface="JetBrains Mono" panose="020B0509020102050004" pitchFamily="49" charset="0"/>
              </a:rPr>
              <a:t>(-400, -300, 800, 600);</a:t>
            </a:r>
            <a:endParaRPr lang="zh-CN" altLang="en-US" sz="800" i="1">
              <a:latin typeface="JetBrains Mono" panose="020B0509020102050004" pitchFamily="49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9EFC3103-BB47-6BDE-04CD-BE0F21676ABB}"/>
              </a:ext>
            </a:extLst>
          </p:cNvPr>
          <p:cNvCxnSpPr>
            <a:cxnSpLocks/>
          </p:cNvCxnSpPr>
          <p:nvPr/>
        </p:nvCxnSpPr>
        <p:spPr>
          <a:xfrm>
            <a:off x="6448425" y="3597275"/>
            <a:ext cx="2038350" cy="31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43D7AF9D-075C-1E18-DC06-91C127F8C445}"/>
              </a:ext>
            </a:extLst>
          </p:cNvPr>
          <p:cNvCxnSpPr>
            <a:cxnSpLocks/>
          </p:cNvCxnSpPr>
          <p:nvPr/>
        </p:nvCxnSpPr>
        <p:spPr>
          <a:xfrm>
            <a:off x="6462713" y="3597275"/>
            <a:ext cx="0" cy="182403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96AE21F1-1149-B505-E49C-E85AC9283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3228975"/>
            <a:ext cx="1962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Scene Coord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(Logical Coord)</a:t>
            </a:r>
            <a:endParaRPr lang="zh-CN" altLang="en-US" sz="10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BFB34639-5A3A-78AB-F8B8-D81201418D09}"/>
              </a:ext>
            </a:extLst>
          </p:cNvPr>
          <p:cNvSpPr/>
          <p:nvPr/>
        </p:nvSpPr>
        <p:spPr>
          <a:xfrm>
            <a:off x="6461125" y="3582988"/>
            <a:ext cx="30163" cy="285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B436BA1-DCCC-7503-9A24-162411460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700" y="3365500"/>
            <a:ext cx="9572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Scene X</a:t>
            </a:r>
            <a:endParaRPr lang="zh-CN" altLang="en-US" sz="10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7DBD9F5-B21B-5B84-4DC8-80B929B21782}"/>
              </a:ext>
            </a:extLst>
          </p:cNvPr>
          <p:cNvSpPr txBox="1"/>
          <p:nvPr/>
        </p:nvSpPr>
        <p:spPr>
          <a:xfrm>
            <a:off x="6151563" y="4938713"/>
            <a:ext cx="346075" cy="668337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en-US" altLang="zh-CN" sz="105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 Y</a:t>
            </a:r>
            <a:endParaRPr lang="zh-CN" altLang="en-US" sz="105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F66BC135-B3A3-9F82-7ACC-0DE4F302CBD6}"/>
              </a:ext>
            </a:extLst>
          </p:cNvPr>
          <p:cNvSpPr/>
          <p:nvPr/>
        </p:nvSpPr>
        <p:spPr>
          <a:xfrm rot="3568362">
            <a:off x="5670079" y="2919190"/>
            <a:ext cx="497826" cy="246221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4144365-46DD-703A-C640-A826EA276268}"/>
              </a:ext>
            </a:extLst>
          </p:cNvPr>
          <p:cNvSpPr/>
          <p:nvPr/>
        </p:nvSpPr>
        <p:spPr>
          <a:xfrm>
            <a:off x="7167563" y="4270375"/>
            <a:ext cx="673100" cy="650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00B755DE-9858-3D0C-7879-C1C3A02C8282}"/>
              </a:ext>
            </a:extLst>
          </p:cNvPr>
          <p:cNvCxnSpPr>
            <a:cxnSpLocks/>
          </p:cNvCxnSpPr>
          <p:nvPr/>
        </p:nvCxnSpPr>
        <p:spPr>
          <a:xfrm>
            <a:off x="7486650" y="4598988"/>
            <a:ext cx="69215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BCE301E0-2C28-1B48-4E2C-091591F10DFA}"/>
              </a:ext>
            </a:extLst>
          </p:cNvPr>
          <p:cNvCxnSpPr>
            <a:cxnSpLocks/>
          </p:cNvCxnSpPr>
          <p:nvPr/>
        </p:nvCxnSpPr>
        <p:spPr>
          <a:xfrm>
            <a:off x="7483475" y="4598988"/>
            <a:ext cx="0" cy="6731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9B1F6D42-76A9-B369-DEB0-5333F2D8F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2725" y="4341813"/>
            <a:ext cx="9556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Item X</a:t>
            </a:r>
            <a:endParaRPr lang="zh-CN" altLang="en-US" sz="10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08CC014-6717-2BC7-0D7E-3AB813970B24}"/>
              </a:ext>
            </a:extLst>
          </p:cNvPr>
          <p:cNvSpPr txBox="1"/>
          <p:nvPr/>
        </p:nvSpPr>
        <p:spPr>
          <a:xfrm>
            <a:off x="7205663" y="4972050"/>
            <a:ext cx="346075" cy="666750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en-US" altLang="zh-CN" sz="105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Y</a:t>
            </a:r>
            <a:endParaRPr lang="zh-CN" altLang="en-US" sz="105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A76D4420-912C-28C5-E13F-AD914C396782}"/>
              </a:ext>
            </a:extLst>
          </p:cNvPr>
          <p:cNvSpPr/>
          <p:nvPr/>
        </p:nvSpPr>
        <p:spPr>
          <a:xfrm>
            <a:off x="7483475" y="4581525"/>
            <a:ext cx="30163" cy="285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84639D4-9B7A-BCFB-BBE2-FFA461397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9975" y="3309938"/>
            <a:ext cx="27098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nn-NO" altLang="zh-CN" sz="800" i="1">
                <a:solidFill>
                  <a:srgbClr val="880000"/>
                </a:solidFill>
                <a:latin typeface="JetBrains Mono" panose="020B0509020102050004" pitchFamily="49" charset="0"/>
              </a:rPr>
              <a:t>Item::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nn-NO" altLang="zh-CN" sz="800" i="1">
                <a:solidFill>
                  <a:srgbClr val="880000"/>
                </a:solidFill>
                <a:latin typeface="JetBrains Mono" panose="020B0509020102050004" pitchFamily="49" charset="0"/>
              </a:rPr>
              <a:t>painter.drawRect</a:t>
            </a:r>
            <a:r>
              <a:rPr lang="nn-NO" altLang="zh-CN" sz="800" i="1">
                <a:solidFill>
                  <a:srgbClr val="000000"/>
                </a:solidFill>
                <a:latin typeface="JetBrains Mono" panose="020B0509020102050004" pitchFamily="49" charset="0"/>
              </a:rPr>
              <a:t>(-50,-50,100,100);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800" i="1">
                <a:solidFill>
                  <a:srgbClr val="880000"/>
                </a:solidFill>
                <a:latin typeface="JetBrains Mono" panose="020B0509020102050004" pitchFamily="49" charset="0"/>
              </a:rPr>
              <a:t>item.setPos</a:t>
            </a:r>
            <a:r>
              <a:rPr lang="en-US" altLang="zh-CN" sz="800" i="1">
                <a:latin typeface="JetBrains Mono" panose="020B0509020102050004" pitchFamily="49" charset="0"/>
              </a:rPr>
              <a:t>(150,150);</a:t>
            </a:r>
            <a:endParaRPr lang="zh-CN" altLang="en-US" sz="800" i="1">
              <a:latin typeface="JetBrains Mono" panose="020B0509020102050004" pitchFamily="49" charset="0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62C0B08A-52E0-D887-F9F2-99BB7D100D5C}"/>
              </a:ext>
            </a:extLst>
          </p:cNvPr>
          <p:cNvCxnSpPr>
            <a:cxnSpLocks/>
          </p:cNvCxnSpPr>
          <p:nvPr/>
        </p:nvCxnSpPr>
        <p:spPr>
          <a:xfrm flipH="1" flipV="1">
            <a:off x="7478713" y="3643313"/>
            <a:ext cx="11112" cy="89693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B6F2FDC8-0896-6D8E-4758-7A58B97DF653}"/>
              </a:ext>
            </a:extLst>
          </p:cNvPr>
          <p:cNvCxnSpPr>
            <a:cxnSpLocks/>
          </p:cNvCxnSpPr>
          <p:nvPr/>
        </p:nvCxnSpPr>
        <p:spPr>
          <a:xfrm flipH="1" flipV="1">
            <a:off x="6470650" y="4584700"/>
            <a:ext cx="996950" cy="47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358D520E-59CC-DE78-95AC-14623B8A2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813" y="3862388"/>
            <a:ext cx="3683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endParaRPr lang="en-US" altLang="zh-CN" sz="8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828DFE2-570A-AD6B-2B3D-5540B64D5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0513" y="4297363"/>
            <a:ext cx="501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endParaRPr lang="zh-CN" altLang="en-US" sz="8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连接符: 曲线 59">
            <a:extLst>
              <a:ext uri="{FF2B5EF4-FFF2-40B4-BE49-F238E27FC236}">
                <a16:creationId xmlns:a16="http://schemas.microsoft.com/office/drawing/2014/main" id="{0634AF6E-A6BA-1469-FAA3-BC58EFC9A00E}"/>
              </a:ext>
            </a:extLst>
          </p:cNvPr>
          <p:cNvCxnSpPr/>
          <p:nvPr/>
        </p:nvCxnSpPr>
        <p:spPr>
          <a:xfrm>
            <a:off x="7688263" y="4724400"/>
            <a:ext cx="463550" cy="4429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242FD2F5-1B52-6271-3A1B-9C90B8A68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4025" y="5051425"/>
            <a:ext cx="10795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(100,100)</a:t>
            </a:r>
            <a:endParaRPr lang="zh-CN" altLang="en-US" sz="8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箭头: 右 67">
            <a:extLst>
              <a:ext uri="{FF2B5EF4-FFF2-40B4-BE49-F238E27FC236}">
                <a16:creationId xmlns:a16="http://schemas.microsoft.com/office/drawing/2014/main" id="{C385B9C1-640F-44F4-5EE1-07D354E2A388}"/>
              </a:ext>
            </a:extLst>
          </p:cNvPr>
          <p:cNvSpPr/>
          <p:nvPr/>
        </p:nvSpPr>
        <p:spPr>
          <a:xfrm rot="7849959">
            <a:off x="8308683" y="3894658"/>
            <a:ext cx="497826" cy="246221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BA831634-6289-4C3C-9D8E-0850D6A27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23" grpId="0"/>
      <p:bldP spid="24" grpId="0" animBg="1"/>
      <p:bldP spid="25" grpId="0"/>
      <p:bldP spid="21" grpId="0"/>
      <p:bldP spid="30" grpId="0"/>
      <p:bldP spid="37" grpId="0"/>
      <p:bldP spid="38" grpId="0" animBg="1"/>
      <p:bldP spid="39" grpId="0"/>
      <p:bldP spid="40" grpId="0"/>
      <p:bldP spid="36" grpId="0" animBg="1"/>
      <p:bldP spid="50" grpId="0"/>
      <p:bldP spid="51" grpId="0"/>
      <p:bldP spid="52" grpId="0" animBg="1"/>
      <p:bldP spid="53" grpId="0"/>
      <p:bldP spid="62" grpId="0"/>
      <p:bldP spid="63" grpId="0"/>
      <p:bldP spid="6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BB2ED02-F3B2-08DD-BA6A-53B9270E0435}"/>
              </a:ext>
            </a:extLst>
          </p:cNvPr>
          <p:cNvSpPr txBox="1"/>
          <p:nvPr/>
        </p:nvSpPr>
        <p:spPr>
          <a:xfrm>
            <a:off x="344488" y="450850"/>
            <a:ext cx="4046537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zh-CN" altLang="en-US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开箱即用内置</a:t>
            </a: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Item</a:t>
            </a:r>
            <a:endParaRPr lang="zh-CN" altLang="en-US" sz="24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507" name="图片 7" descr="未标题-1">
            <a:extLst>
              <a:ext uri="{FF2B5EF4-FFF2-40B4-BE49-F238E27FC236}">
                <a16:creationId xmlns:a16="http://schemas.microsoft.com/office/drawing/2014/main" id="{1E2EB306-77A9-24F7-F1BE-AF09E3CD1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图片 1" descr="未标题-1">
            <a:extLst>
              <a:ext uri="{FF2B5EF4-FFF2-40B4-BE49-F238E27FC236}">
                <a16:creationId xmlns:a16="http://schemas.microsoft.com/office/drawing/2014/main" id="{ED84D04B-8021-E4B0-A815-AB7DC45C9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6" name="Picture 12">
            <a:extLst>
              <a:ext uri="{FF2B5EF4-FFF2-40B4-BE49-F238E27FC236}">
                <a16:creationId xmlns:a16="http://schemas.microsoft.com/office/drawing/2014/main" id="{FCCD1042-B64A-37EA-98CB-164C8FF03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1114425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8" name="Picture 14">
            <a:extLst>
              <a:ext uri="{FF2B5EF4-FFF2-40B4-BE49-F238E27FC236}">
                <a16:creationId xmlns:a16="http://schemas.microsoft.com/office/drawing/2014/main" id="{8B48C891-B020-1B84-5ECF-EEEEF1214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1114425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19AE7DD-0656-1781-351B-7EB7CD159939}"/>
              </a:ext>
            </a:extLst>
          </p:cNvPr>
          <p:cNvSpPr/>
          <p:nvPr/>
        </p:nvSpPr>
        <p:spPr>
          <a:xfrm>
            <a:off x="1733550" y="1114425"/>
            <a:ext cx="3933825" cy="1905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B3D19F1-4D5F-D932-F47F-755DF9CB93AD}"/>
              </a:ext>
            </a:extLst>
          </p:cNvPr>
          <p:cNvSpPr/>
          <p:nvPr/>
        </p:nvSpPr>
        <p:spPr>
          <a:xfrm>
            <a:off x="6096000" y="1114425"/>
            <a:ext cx="1905000" cy="1905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1520" name="Picture 16">
            <a:extLst>
              <a:ext uri="{FF2B5EF4-FFF2-40B4-BE49-F238E27FC236}">
                <a16:creationId xmlns:a16="http://schemas.microsoft.com/office/drawing/2014/main" id="{F8C80E80-7CBA-D5CB-D48E-ABDFB10D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14425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2" name="Picture 18">
            <a:extLst>
              <a:ext uri="{FF2B5EF4-FFF2-40B4-BE49-F238E27FC236}">
                <a16:creationId xmlns:a16="http://schemas.microsoft.com/office/drawing/2014/main" id="{7C8EBBB5-FB0A-FE98-BE8D-1E5F2D7D6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950" y="1114425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EC4E3D4-86E7-99B4-FE62-EE68A8EE5B00}"/>
              </a:ext>
            </a:extLst>
          </p:cNvPr>
          <p:cNvSpPr/>
          <p:nvPr/>
        </p:nvSpPr>
        <p:spPr>
          <a:xfrm>
            <a:off x="8362950" y="1114425"/>
            <a:ext cx="1905000" cy="1905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1524" name="Picture 20">
            <a:extLst>
              <a:ext uri="{FF2B5EF4-FFF2-40B4-BE49-F238E27FC236}">
                <a16:creationId xmlns:a16="http://schemas.microsoft.com/office/drawing/2014/main" id="{7FCA39CD-0DA5-7009-BFFC-FFB8BB6F2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3382963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6" name="Picture 22">
            <a:extLst>
              <a:ext uri="{FF2B5EF4-FFF2-40B4-BE49-F238E27FC236}">
                <a16:creationId xmlns:a16="http://schemas.microsoft.com/office/drawing/2014/main" id="{C4189CAA-2F2A-7D6B-544E-CD5F9071F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663" y="3386138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8" name="Picture 24">
            <a:extLst>
              <a:ext uri="{FF2B5EF4-FFF2-40B4-BE49-F238E27FC236}">
                <a16:creationId xmlns:a16="http://schemas.microsoft.com/office/drawing/2014/main" id="{DFFFE8F2-93CA-6B54-B55E-6F3369087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950" y="3381375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EEC460F-C5B7-FAAA-2CAE-9D7F3F064A7F}"/>
              </a:ext>
            </a:extLst>
          </p:cNvPr>
          <p:cNvSpPr/>
          <p:nvPr/>
        </p:nvSpPr>
        <p:spPr>
          <a:xfrm>
            <a:off x="8334375" y="3378200"/>
            <a:ext cx="1905000" cy="1905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6E187FD-51FF-DCB3-9A70-2A3C69D85DE1}"/>
              </a:ext>
            </a:extLst>
          </p:cNvPr>
          <p:cNvSpPr/>
          <p:nvPr/>
        </p:nvSpPr>
        <p:spPr>
          <a:xfrm>
            <a:off x="3770313" y="3381375"/>
            <a:ext cx="1905000" cy="1905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05C3AE3-15EC-8E4C-8BE0-C6AEFEB5E9B6}"/>
              </a:ext>
            </a:extLst>
          </p:cNvPr>
          <p:cNvSpPr/>
          <p:nvPr/>
        </p:nvSpPr>
        <p:spPr>
          <a:xfrm>
            <a:off x="1747838" y="3381375"/>
            <a:ext cx="1905000" cy="1905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1530" name="Picture 26">
            <a:extLst>
              <a:ext uri="{FF2B5EF4-FFF2-40B4-BE49-F238E27FC236}">
                <a16:creationId xmlns:a16="http://schemas.microsoft.com/office/drawing/2014/main" id="{46141AC7-334B-A8AC-36B1-478F1CF09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425" y="334645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B61E0F1-0B00-9153-58DB-8347E7F1BE28}"/>
              </a:ext>
            </a:extLst>
          </p:cNvPr>
          <p:cNvSpPr/>
          <p:nvPr/>
        </p:nvSpPr>
        <p:spPr>
          <a:xfrm>
            <a:off x="6070600" y="3386138"/>
            <a:ext cx="1905000" cy="1905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1A8FE6F-E13A-CB6E-66C9-EB9A40917282}"/>
              </a:ext>
            </a:extLst>
          </p:cNvPr>
          <p:cNvCxnSpPr>
            <a:cxnSpLocks/>
          </p:cNvCxnSpPr>
          <p:nvPr/>
        </p:nvCxnSpPr>
        <p:spPr>
          <a:xfrm flipH="1" flipV="1">
            <a:off x="1371600" y="2066925"/>
            <a:ext cx="376238" cy="30956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F181866-EE8C-4BE4-FD11-06F8AFAE17FB}"/>
              </a:ext>
            </a:extLst>
          </p:cNvPr>
          <p:cNvCxnSpPr>
            <a:cxnSpLocks/>
          </p:cNvCxnSpPr>
          <p:nvPr/>
        </p:nvCxnSpPr>
        <p:spPr>
          <a:xfrm flipH="1" flipV="1">
            <a:off x="6457950" y="796925"/>
            <a:ext cx="166688" cy="31432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3B39D49-9211-67D8-6F87-530AFD04F517}"/>
              </a:ext>
            </a:extLst>
          </p:cNvPr>
          <p:cNvCxnSpPr>
            <a:cxnSpLocks/>
          </p:cNvCxnSpPr>
          <p:nvPr/>
        </p:nvCxnSpPr>
        <p:spPr>
          <a:xfrm flipV="1">
            <a:off x="10309225" y="1751013"/>
            <a:ext cx="133350" cy="12541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E64C6B0-13EF-F788-2653-443DCF635735}"/>
              </a:ext>
            </a:extLst>
          </p:cNvPr>
          <p:cNvCxnSpPr>
            <a:cxnSpLocks/>
          </p:cNvCxnSpPr>
          <p:nvPr/>
        </p:nvCxnSpPr>
        <p:spPr>
          <a:xfrm>
            <a:off x="10258425" y="3889375"/>
            <a:ext cx="368300" cy="17145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B264944-A76F-C0F2-5E2C-01B27E866C84}"/>
              </a:ext>
            </a:extLst>
          </p:cNvPr>
          <p:cNvCxnSpPr>
            <a:cxnSpLocks/>
          </p:cNvCxnSpPr>
          <p:nvPr/>
        </p:nvCxnSpPr>
        <p:spPr>
          <a:xfrm>
            <a:off x="7418388" y="5283200"/>
            <a:ext cx="0" cy="32385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B5C0A46-FE55-84AA-1FCC-80786D4E0A3D}"/>
              </a:ext>
            </a:extLst>
          </p:cNvPr>
          <p:cNvCxnSpPr>
            <a:cxnSpLocks/>
          </p:cNvCxnSpPr>
          <p:nvPr/>
        </p:nvCxnSpPr>
        <p:spPr>
          <a:xfrm>
            <a:off x="5000625" y="5291138"/>
            <a:ext cx="0" cy="31591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E7AB727A-6681-B3A5-A2C3-DC8AB5C5FF0B}"/>
              </a:ext>
            </a:extLst>
          </p:cNvPr>
          <p:cNvCxnSpPr>
            <a:cxnSpLocks/>
          </p:cNvCxnSpPr>
          <p:nvPr/>
        </p:nvCxnSpPr>
        <p:spPr>
          <a:xfrm flipH="1">
            <a:off x="1400175" y="4133850"/>
            <a:ext cx="347663" cy="41910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D870B2D5-9039-62C6-4FFE-ADF09E1A1418}"/>
              </a:ext>
            </a:extLst>
          </p:cNvPr>
          <p:cNvSpPr txBox="1"/>
          <p:nvPr/>
        </p:nvSpPr>
        <p:spPr>
          <a:xfrm>
            <a:off x="115888" y="1790700"/>
            <a:ext cx="1555750" cy="2619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05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QGraphicsEllipseItem</a:t>
            </a:r>
            <a:endParaRPr lang="en-US" altLang="zh-CN" sz="105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7A595FD-87B7-8DC8-D665-D74AB09EB927}"/>
              </a:ext>
            </a:extLst>
          </p:cNvPr>
          <p:cNvSpPr txBox="1"/>
          <p:nvPr/>
        </p:nvSpPr>
        <p:spPr>
          <a:xfrm>
            <a:off x="5611813" y="525463"/>
            <a:ext cx="1555750" cy="2619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05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QGraphicsPathItem</a:t>
            </a:r>
            <a:endParaRPr lang="en-US" altLang="zh-CN" sz="105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1DDACBF-5370-6740-2392-5C9582B6C137}"/>
              </a:ext>
            </a:extLst>
          </p:cNvPr>
          <p:cNvSpPr txBox="1"/>
          <p:nvPr/>
        </p:nvSpPr>
        <p:spPr>
          <a:xfrm>
            <a:off x="3652838" y="5637213"/>
            <a:ext cx="1882775" cy="254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05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QGraphicsSimpleTextItem</a:t>
            </a:r>
            <a:endParaRPr lang="en-US" altLang="zh-CN" sz="105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228C8A1-265C-CF61-5EFF-5F479EB52A22}"/>
              </a:ext>
            </a:extLst>
          </p:cNvPr>
          <p:cNvSpPr txBox="1"/>
          <p:nvPr/>
        </p:nvSpPr>
        <p:spPr>
          <a:xfrm>
            <a:off x="107950" y="4557713"/>
            <a:ext cx="1487488" cy="2619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05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QGraphicsRectItem</a:t>
            </a:r>
            <a:endParaRPr lang="en-US" altLang="zh-CN" sz="105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F731167-2E95-491E-523C-14DC6E9D833B}"/>
              </a:ext>
            </a:extLst>
          </p:cNvPr>
          <p:cNvSpPr txBox="1"/>
          <p:nvPr/>
        </p:nvSpPr>
        <p:spPr>
          <a:xfrm>
            <a:off x="10375900" y="4138613"/>
            <a:ext cx="1652588" cy="254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05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QGraphicsPixmapItem</a:t>
            </a:r>
            <a:endParaRPr lang="en-US" altLang="zh-CN" sz="105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87A0AC9-C83A-EE66-E26F-69BDF1C237AA}"/>
              </a:ext>
            </a:extLst>
          </p:cNvPr>
          <p:cNvSpPr txBox="1"/>
          <p:nvPr/>
        </p:nvSpPr>
        <p:spPr>
          <a:xfrm>
            <a:off x="10491788" y="1614488"/>
            <a:ext cx="1665287" cy="254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05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QGraphicsPolygonItem</a:t>
            </a:r>
            <a:endParaRPr lang="en-US" altLang="zh-CN" sz="105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6F0EAB3-CC9B-9FB9-00E0-A5A34373E225}"/>
              </a:ext>
            </a:extLst>
          </p:cNvPr>
          <p:cNvSpPr txBox="1"/>
          <p:nvPr/>
        </p:nvSpPr>
        <p:spPr>
          <a:xfrm>
            <a:off x="6827838" y="5618163"/>
            <a:ext cx="1555750" cy="2619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05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QGraphicsLineItem</a:t>
            </a:r>
            <a:endParaRPr lang="en-US" altLang="zh-CN" sz="105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11A8C0A0-CD1E-DC9C-CCD1-38AB383304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1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1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4B9234-29AD-16EC-7E70-8CF0243E9DB0}"/>
              </a:ext>
            </a:extLst>
          </p:cNvPr>
          <p:cNvSpPr txBox="1"/>
          <p:nvPr/>
        </p:nvSpPr>
        <p:spPr>
          <a:xfrm>
            <a:off x="344488" y="450850"/>
            <a:ext cx="4573587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zh-CN" altLang="en-US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初版自定义</a:t>
            </a: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Item</a:t>
            </a:r>
            <a:r>
              <a:rPr lang="zh-CN" altLang="en-US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类图</a:t>
            </a:r>
          </a:p>
        </p:txBody>
      </p:sp>
      <p:pic>
        <p:nvPicPr>
          <p:cNvPr id="22531" name="图片 7" descr="未标题-1">
            <a:extLst>
              <a:ext uri="{FF2B5EF4-FFF2-40B4-BE49-F238E27FC236}">
                <a16:creationId xmlns:a16="http://schemas.microsoft.com/office/drawing/2014/main" id="{519A24FE-2952-EF49-E668-DA0E4FB22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图片 1" descr="未标题-1">
            <a:extLst>
              <a:ext uri="{FF2B5EF4-FFF2-40B4-BE49-F238E27FC236}">
                <a16:creationId xmlns:a16="http://schemas.microsoft.com/office/drawing/2014/main" id="{E2A6B762-28ED-A814-926E-31683A1A4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8CD1330-0C04-2514-0B36-4BB2A09372D9}"/>
              </a:ext>
            </a:extLst>
          </p:cNvPr>
          <p:cNvSpPr txBox="1"/>
          <p:nvPr/>
        </p:nvSpPr>
        <p:spPr>
          <a:xfrm>
            <a:off x="733425" y="2370138"/>
            <a:ext cx="2127250" cy="2762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lxQGrphicsCurveLineItem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E1C137-5847-5FE7-67DC-32B0A4BFBDA1}"/>
              </a:ext>
            </a:extLst>
          </p:cNvPr>
          <p:cNvSpPr txBox="1"/>
          <p:nvPr/>
        </p:nvSpPr>
        <p:spPr>
          <a:xfrm>
            <a:off x="1082675" y="4414838"/>
            <a:ext cx="1849438" cy="2762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lxQGraphicsNodeItem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74E50D0-30A7-120D-84E3-3C8DA38FCBA4}"/>
              </a:ext>
            </a:extLst>
          </p:cNvPr>
          <p:cNvSpPr txBox="1"/>
          <p:nvPr/>
        </p:nvSpPr>
        <p:spPr>
          <a:xfrm>
            <a:off x="5068888" y="2370138"/>
            <a:ext cx="2001837" cy="2762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lxQGraphicsDCPItem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7D908ED-E985-880B-2BEA-1413E84F9246}"/>
              </a:ext>
            </a:extLst>
          </p:cNvPr>
          <p:cNvSpPr txBox="1"/>
          <p:nvPr/>
        </p:nvSpPr>
        <p:spPr>
          <a:xfrm>
            <a:off x="7375525" y="2370138"/>
            <a:ext cx="1801813" cy="2762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lxQGraphicsBodyItem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08FA500-2058-E2BB-3DBB-B249153F04A5}"/>
              </a:ext>
            </a:extLst>
          </p:cNvPr>
          <p:cNvSpPr txBox="1"/>
          <p:nvPr/>
        </p:nvSpPr>
        <p:spPr>
          <a:xfrm>
            <a:off x="3122613" y="2370138"/>
            <a:ext cx="1811337" cy="2762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lxQGraphicsUCPItem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001F0E-3459-36C3-99EE-114CDD7D1780}"/>
              </a:ext>
            </a:extLst>
          </p:cNvPr>
          <p:cNvSpPr txBox="1"/>
          <p:nvPr/>
        </p:nvSpPr>
        <p:spPr>
          <a:xfrm>
            <a:off x="3400425" y="4414838"/>
            <a:ext cx="1682750" cy="2762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lxQGraphicsVisItem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B21F247-AB2B-247D-9699-A942B860B66D}"/>
              </a:ext>
            </a:extLst>
          </p:cNvPr>
          <p:cNvSpPr txBox="1"/>
          <p:nvPr/>
        </p:nvSpPr>
        <p:spPr>
          <a:xfrm>
            <a:off x="3576638" y="1344613"/>
            <a:ext cx="1330325" cy="2762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QGraphicsItem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F4B93EC7-917B-BAF3-B25A-7B31049EEF6A}"/>
              </a:ext>
            </a:extLst>
          </p:cNvPr>
          <p:cNvSpPr/>
          <p:nvPr/>
        </p:nvSpPr>
        <p:spPr>
          <a:xfrm rot="17237526">
            <a:off x="4911726" y="1409700"/>
            <a:ext cx="127000" cy="225425"/>
          </a:xfrm>
          <a:prstGeom prst="triangl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10593EE-34E7-8A83-6AED-2FDCC77EC84F}"/>
              </a:ext>
            </a:extLst>
          </p:cNvPr>
          <p:cNvSpPr txBox="1"/>
          <p:nvPr/>
        </p:nvSpPr>
        <p:spPr>
          <a:xfrm>
            <a:off x="5549900" y="4424363"/>
            <a:ext cx="1603375" cy="2762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</p:txBody>
      </p:sp>
      <p:sp>
        <p:nvSpPr>
          <p:cNvPr id="59" name="等腰三角形 58">
            <a:extLst>
              <a:ext uri="{FF2B5EF4-FFF2-40B4-BE49-F238E27FC236}">
                <a16:creationId xmlns:a16="http://schemas.microsoft.com/office/drawing/2014/main" id="{D2566E3C-C55B-9B1F-3691-A33EE39B3EA8}"/>
              </a:ext>
            </a:extLst>
          </p:cNvPr>
          <p:cNvSpPr/>
          <p:nvPr/>
        </p:nvSpPr>
        <p:spPr>
          <a:xfrm rot="18895227">
            <a:off x="4645026" y="1597025"/>
            <a:ext cx="127000" cy="225425"/>
          </a:xfrm>
          <a:prstGeom prst="triangl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0" name="等腰三角形 59">
            <a:extLst>
              <a:ext uri="{FF2B5EF4-FFF2-40B4-BE49-F238E27FC236}">
                <a16:creationId xmlns:a16="http://schemas.microsoft.com/office/drawing/2014/main" id="{B78FA948-1774-E473-85B5-2D646123F6D0}"/>
              </a:ext>
            </a:extLst>
          </p:cNvPr>
          <p:cNvSpPr/>
          <p:nvPr/>
        </p:nvSpPr>
        <p:spPr>
          <a:xfrm rot="3535059">
            <a:off x="3425032" y="1477169"/>
            <a:ext cx="128587" cy="225425"/>
          </a:xfrm>
          <a:prstGeom prst="triangl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1" name="等腰三角形 60">
            <a:extLst>
              <a:ext uri="{FF2B5EF4-FFF2-40B4-BE49-F238E27FC236}">
                <a16:creationId xmlns:a16="http://schemas.microsoft.com/office/drawing/2014/main" id="{8EBABCE9-3548-D363-333A-EADC41AEDB2B}"/>
              </a:ext>
            </a:extLst>
          </p:cNvPr>
          <p:cNvSpPr/>
          <p:nvPr/>
        </p:nvSpPr>
        <p:spPr>
          <a:xfrm>
            <a:off x="4040188" y="1620838"/>
            <a:ext cx="127000" cy="225425"/>
          </a:xfrm>
          <a:prstGeom prst="triangl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3197F70F-7F18-1434-4D5F-E7347447ED24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4103688" y="1846263"/>
            <a:ext cx="0" cy="523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9F81A1B6-8D1B-3437-EA38-27AF034D722F}"/>
              </a:ext>
            </a:extLst>
          </p:cNvPr>
          <p:cNvCxnSpPr>
            <a:stCxn id="60" idx="3"/>
          </p:cNvCxnSpPr>
          <p:nvPr/>
        </p:nvCxnSpPr>
        <p:spPr>
          <a:xfrm flipH="1">
            <a:off x="2220913" y="1647825"/>
            <a:ext cx="1171575" cy="722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3" name="直接连接符 7182">
            <a:extLst>
              <a:ext uri="{FF2B5EF4-FFF2-40B4-BE49-F238E27FC236}">
                <a16:creationId xmlns:a16="http://schemas.microsoft.com/office/drawing/2014/main" id="{CD5302AF-3163-A9FB-AA66-991F83818CB1}"/>
              </a:ext>
            </a:extLst>
          </p:cNvPr>
          <p:cNvCxnSpPr>
            <a:stCxn id="59" idx="3"/>
          </p:cNvCxnSpPr>
          <p:nvPr/>
        </p:nvCxnSpPr>
        <p:spPr>
          <a:xfrm>
            <a:off x="4787900" y="1789113"/>
            <a:ext cx="523875" cy="581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5" name="直接连接符 7184">
            <a:extLst>
              <a:ext uri="{FF2B5EF4-FFF2-40B4-BE49-F238E27FC236}">
                <a16:creationId xmlns:a16="http://schemas.microsoft.com/office/drawing/2014/main" id="{C5384654-195F-DE5E-DC39-588AFEE4D795}"/>
              </a:ext>
            </a:extLst>
          </p:cNvPr>
          <p:cNvCxnSpPr>
            <a:stCxn id="18" idx="3"/>
          </p:cNvCxnSpPr>
          <p:nvPr/>
        </p:nvCxnSpPr>
        <p:spPr>
          <a:xfrm>
            <a:off x="5083175" y="1555750"/>
            <a:ext cx="3151188" cy="814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BEE9B4A7-759C-83A8-7145-03388E131C71}"/>
              </a:ext>
            </a:extLst>
          </p:cNvPr>
          <p:cNvSpPr txBox="1"/>
          <p:nvPr/>
        </p:nvSpPr>
        <p:spPr>
          <a:xfrm>
            <a:off x="7656513" y="4414838"/>
            <a:ext cx="1603375" cy="2778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ABFB5AA-EF4F-5C4B-D0AD-1EFB18ADCFEA}"/>
              </a:ext>
            </a:extLst>
          </p:cNvPr>
          <p:cNvSpPr txBox="1"/>
          <p:nvPr/>
        </p:nvSpPr>
        <p:spPr>
          <a:xfrm>
            <a:off x="8750300" y="1109663"/>
            <a:ext cx="2592388" cy="10144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UCP</a:t>
            </a:r>
          </a:p>
          <a:p>
            <a:pPr eaLnBrk="1" hangingPunct="1">
              <a:defRPr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up connect point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上连接点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DCP</a:t>
            </a:r>
          </a:p>
          <a:p>
            <a:pPr eaLnBrk="1" hangingPunct="1">
              <a:defRPr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down connect point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下连接点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菱形 5">
            <a:extLst>
              <a:ext uri="{FF2B5EF4-FFF2-40B4-BE49-F238E27FC236}">
                <a16:creationId xmlns:a16="http://schemas.microsoft.com/office/drawing/2014/main" id="{13230406-66F5-34EE-2122-BA16EB115666}"/>
              </a:ext>
            </a:extLst>
          </p:cNvPr>
          <p:cNvSpPr/>
          <p:nvPr/>
        </p:nvSpPr>
        <p:spPr>
          <a:xfrm rot="2718052">
            <a:off x="1898651" y="4244975"/>
            <a:ext cx="171450" cy="21907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DEDB9A3-539B-FCB9-B140-7A428BFA3848}"/>
              </a:ext>
            </a:extLst>
          </p:cNvPr>
          <p:cNvCxnSpPr>
            <a:cxnSpLocks/>
            <a:stCxn id="12" idx="2"/>
            <a:endCxn id="7175" idx="0"/>
          </p:cNvCxnSpPr>
          <p:nvPr/>
        </p:nvCxnSpPr>
        <p:spPr>
          <a:xfrm flipH="1">
            <a:off x="1881188" y="2646363"/>
            <a:ext cx="2147887" cy="1614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F64446F-A552-59D7-D98D-4873B08B0093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2062163" y="2646363"/>
            <a:ext cx="4008437" cy="1630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75BA862-FC73-93ED-DAC5-0F5FF7E5618E}"/>
              </a:ext>
            </a:extLst>
          </p:cNvPr>
          <p:cNvCxnSpPr>
            <a:cxnSpLocks/>
            <a:stCxn id="11" idx="2"/>
            <a:endCxn id="7174" idx="0"/>
          </p:cNvCxnSpPr>
          <p:nvPr/>
        </p:nvCxnSpPr>
        <p:spPr>
          <a:xfrm flipH="1">
            <a:off x="2314575" y="2646363"/>
            <a:ext cx="5962650" cy="1662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菱形 34">
            <a:extLst>
              <a:ext uri="{FF2B5EF4-FFF2-40B4-BE49-F238E27FC236}">
                <a16:creationId xmlns:a16="http://schemas.microsoft.com/office/drawing/2014/main" id="{CF19F5B5-F8CF-DDAF-BAD0-C27EAA46D759}"/>
              </a:ext>
            </a:extLst>
          </p:cNvPr>
          <p:cNvSpPr/>
          <p:nvPr/>
        </p:nvSpPr>
        <p:spPr>
          <a:xfrm rot="2336852">
            <a:off x="4370388" y="4208463"/>
            <a:ext cx="171450" cy="22066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F3DF3315-DD73-3F69-A280-E15C6B6BD8F7}"/>
              </a:ext>
            </a:extLst>
          </p:cNvPr>
          <p:cNvCxnSpPr>
            <a:cxnSpLocks/>
            <a:stCxn id="12" idx="2"/>
            <a:endCxn id="7170" idx="0"/>
          </p:cNvCxnSpPr>
          <p:nvPr/>
        </p:nvCxnSpPr>
        <p:spPr>
          <a:xfrm>
            <a:off x="4029075" y="2646363"/>
            <a:ext cx="242888" cy="1527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D1D8E31-DFA2-A01E-B3CA-AB66CBE1B1E2}"/>
              </a:ext>
            </a:extLst>
          </p:cNvPr>
          <p:cNvCxnSpPr>
            <a:cxnSpLocks/>
            <a:stCxn id="10" idx="2"/>
            <a:endCxn id="35" idx="0"/>
          </p:cNvCxnSpPr>
          <p:nvPr/>
        </p:nvCxnSpPr>
        <p:spPr>
          <a:xfrm flipH="1">
            <a:off x="4525963" y="2646363"/>
            <a:ext cx="1544637" cy="1587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A4F33E5F-C7D2-0122-1FAF-F5BD8C88D0AB}"/>
              </a:ext>
            </a:extLst>
          </p:cNvPr>
          <p:cNvCxnSpPr>
            <a:cxnSpLocks/>
            <a:stCxn id="11" idx="2"/>
            <a:endCxn id="55" idx="0"/>
          </p:cNvCxnSpPr>
          <p:nvPr/>
        </p:nvCxnSpPr>
        <p:spPr>
          <a:xfrm flipH="1">
            <a:off x="4733925" y="2646363"/>
            <a:ext cx="3543300" cy="1619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菱形 54">
            <a:extLst>
              <a:ext uri="{FF2B5EF4-FFF2-40B4-BE49-F238E27FC236}">
                <a16:creationId xmlns:a16="http://schemas.microsoft.com/office/drawing/2014/main" id="{58281A93-1210-5FA8-14BF-12F404B02E42}"/>
              </a:ext>
            </a:extLst>
          </p:cNvPr>
          <p:cNvSpPr/>
          <p:nvPr/>
        </p:nvSpPr>
        <p:spPr>
          <a:xfrm rot="3228316">
            <a:off x="4559301" y="4221162"/>
            <a:ext cx="171450" cy="21907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170" name="菱形 7169">
            <a:extLst>
              <a:ext uri="{FF2B5EF4-FFF2-40B4-BE49-F238E27FC236}">
                <a16:creationId xmlns:a16="http://schemas.microsoft.com/office/drawing/2014/main" id="{6D9CAFAD-7C43-8F8F-E606-1AAC1E67E164}"/>
              </a:ext>
            </a:extLst>
          </p:cNvPr>
          <p:cNvSpPr/>
          <p:nvPr/>
        </p:nvSpPr>
        <p:spPr>
          <a:xfrm rot="21175464">
            <a:off x="4198938" y="4173538"/>
            <a:ext cx="171450" cy="21907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174" name="菱形 7173">
            <a:extLst>
              <a:ext uri="{FF2B5EF4-FFF2-40B4-BE49-F238E27FC236}">
                <a16:creationId xmlns:a16="http://schemas.microsoft.com/office/drawing/2014/main" id="{5A352D66-9E77-CB92-0FEF-46AAD4C260A1}"/>
              </a:ext>
            </a:extLst>
          </p:cNvPr>
          <p:cNvSpPr/>
          <p:nvPr/>
        </p:nvSpPr>
        <p:spPr>
          <a:xfrm rot="3665314">
            <a:off x="2132013" y="4252912"/>
            <a:ext cx="171450" cy="21907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175" name="菱形 7174">
            <a:extLst>
              <a:ext uri="{FF2B5EF4-FFF2-40B4-BE49-F238E27FC236}">
                <a16:creationId xmlns:a16="http://schemas.microsoft.com/office/drawing/2014/main" id="{909B67DF-2583-4F40-9794-E33F534B1A73}"/>
              </a:ext>
            </a:extLst>
          </p:cNvPr>
          <p:cNvSpPr/>
          <p:nvPr/>
        </p:nvSpPr>
        <p:spPr>
          <a:xfrm rot="2336852">
            <a:off x="1727200" y="4235450"/>
            <a:ext cx="171450" cy="22066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D8024312-A174-32F4-6358-15EF754D8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8" grpId="0" animBg="1"/>
      <p:bldP spid="52" grpId="0" animBg="1"/>
      <p:bldP spid="59" grpId="0" animBg="1"/>
      <p:bldP spid="60" grpId="0" animBg="1"/>
      <p:bldP spid="61" grpId="0" animBg="1"/>
      <p:bldP spid="89" grpId="0" animBg="1"/>
      <p:bldP spid="29" grpId="0" animBg="1"/>
      <p:bldP spid="6" grpId="0" animBg="1"/>
      <p:bldP spid="35" grpId="0" animBg="1"/>
      <p:bldP spid="55" grpId="0" animBg="1"/>
      <p:bldP spid="7170" grpId="0" animBg="1"/>
      <p:bldP spid="7174" grpId="0" animBg="1"/>
      <p:bldP spid="717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9847EA-50C7-6093-53AB-106AF02CD434}"/>
              </a:ext>
            </a:extLst>
          </p:cNvPr>
          <p:cNvSpPr txBox="1"/>
          <p:nvPr/>
        </p:nvSpPr>
        <p:spPr>
          <a:xfrm>
            <a:off x="344488" y="450850"/>
            <a:ext cx="24892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  <a:r>
              <a:rPr lang="zh-CN" altLang="en-US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更多话题</a:t>
            </a: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b="1" spc="5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555" name="图片 7" descr="未标题-1">
            <a:extLst>
              <a:ext uri="{FF2B5EF4-FFF2-40B4-BE49-F238E27FC236}">
                <a16:creationId xmlns:a16="http://schemas.microsoft.com/office/drawing/2014/main" id="{30488957-D358-C3FA-774B-DA30D527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图片 1" descr="未标题-1">
            <a:extLst>
              <a:ext uri="{FF2B5EF4-FFF2-40B4-BE49-F238E27FC236}">
                <a16:creationId xmlns:a16="http://schemas.microsoft.com/office/drawing/2014/main" id="{C2D3EA8C-0D0F-DDFB-363C-64892494C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6479969-429E-A066-D514-1518F76B319E}"/>
              </a:ext>
            </a:extLst>
          </p:cNvPr>
          <p:cNvSpPr txBox="1"/>
          <p:nvPr/>
        </p:nvSpPr>
        <p:spPr>
          <a:xfrm>
            <a:off x="2730500" y="1444625"/>
            <a:ext cx="6731000" cy="3968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en-US" altLang="zh-CN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QGraphicsView</a:t>
            </a:r>
            <a:r>
              <a:rPr lang="zh-CN" altLang="en-US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整体缩放和旋转</a:t>
            </a:r>
            <a:endParaRPr lang="en-US" altLang="zh-CN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切换不同</a:t>
            </a:r>
            <a:r>
              <a:rPr lang="en-US" altLang="zh-CN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Scene</a:t>
            </a:r>
          </a:p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</a:t>
            </a:r>
            <a:r>
              <a:rPr lang="en-US" altLang="zh-CN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查看同一个</a:t>
            </a:r>
            <a:r>
              <a:rPr lang="en-US" altLang="zh-CN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Scene</a:t>
            </a:r>
          </a:p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r>
              <a:rPr lang="en-US" altLang="zh-CN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QGraphicsItem</a:t>
            </a:r>
            <a:endParaRPr lang="en-US" altLang="zh-CN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en-US" altLang="zh-CN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QGraphicsItem</a:t>
            </a:r>
            <a:r>
              <a:rPr lang="en-US" altLang="zh-CN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变换</a:t>
            </a:r>
            <a:r>
              <a:rPr lang="en-US" altLang="zh-CN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位移</a:t>
            </a:r>
            <a:r>
              <a:rPr lang="en-US" altLang="zh-CN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</a:t>
            </a:r>
            <a:r>
              <a:rPr lang="en-US" altLang="zh-CN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en-US" altLang="zh-CN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en-US" altLang="zh-CN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QGraphicsItem</a:t>
            </a:r>
            <a:r>
              <a:rPr lang="en-US" altLang="zh-CN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父子关系</a:t>
            </a:r>
            <a:endParaRPr lang="en-US" altLang="zh-CN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en-US" altLang="zh-CN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QGraphicsItem</a:t>
            </a:r>
            <a:r>
              <a:rPr lang="en-US" altLang="zh-CN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Group</a:t>
            </a:r>
            <a:r>
              <a:rPr lang="zh-CN" altLang="en-US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endParaRPr lang="en-US" altLang="zh-CN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en-US" altLang="zh-CN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QGraphicsItem</a:t>
            </a:r>
            <a:r>
              <a:rPr lang="zh-CN" altLang="en-US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间碰撞检测</a:t>
            </a:r>
            <a:endParaRPr lang="en-US" altLang="zh-CN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在布局中使用</a:t>
            </a:r>
            <a:r>
              <a:rPr lang="en-US" altLang="zh-CN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QGraphicsItem</a:t>
            </a:r>
            <a:endParaRPr lang="en-US" altLang="zh-CN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en-US" altLang="zh-CN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QGraphicsView,QGraphicsScene,QGraphicsItem</a:t>
            </a:r>
            <a:r>
              <a:rPr lang="zh-CN" altLang="en-US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间事件传递</a:t>
            </a:r>
            <a:endParaRPr lang="en-US" altLang="zh-CN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键盘事件</a:t>
            </a:r>
            <a:endParaRPr lang="en-US" altLang="zh-CN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鼠标事件</a:t>
            </a:r>
            <a:endParaRPr lang="en-US" altLang="zh-CN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绘图事件</a:t>
            </a:r>
            <a:r>
              <a:rPr lang="en-US" altLang="zh-CN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QPainter</a:t>
            </a:r>
            <a:endParaRPr lang="en-US" altLang="zh-CN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DND</a:t>
            </a:r>
            <a:r>
              <a:rPr lang="zh-CN" altLang="en-US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  <a:r>
              <a:rPr lang="en-US" altLang="zh-CN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(drag and drop)</a:t>
            </a:r>
          </a:p>
        </p:txBody>
      </p:sp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649C556B-1B4C-202D-13A1-60F8ED64F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FDDA246-6C1F-4894-1C14-C71E3222295D}"/>
              </a:ext>
            </a:extLst>
          </p:cNvPr>
          <p:cNvSpPr txBox="1"/>
          <p:nvPr/>
        </p:nvSpPr>
        <p:spPr>
          <a:xfrm>
            <a:off x="344488" y="450850"/>
            <a:ext cx="6275387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04QtPropertyBrowser</a:t>
            </a:r>
            <a:r>
              <a:rPr lang="zh-CN" altLang="en-US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核心概念</a:t>
            </a:r>
          </a:p>
        </p:txBody>
      </p:sp>
      <p:pic>
        <p:nvPicPr>
          <p:cNvPr id="25603" name="图片 7" descr="未标题-1">
            <a:extLst>
              <a:ext uri="{FF2B5EF4-FFF2-40B4-BE49-F238E27FC236}">
                <a16:creationId xmlns:a16="http://schemas.microsoft.com/office/drawing/2014/main" id="{594B28B2-5040-95E0-B01D-65F238DB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图片 1" descr="未标题-1">
            <a:extLst>
              <a:ext uri="{FF2B5EF4-FFF2-40B4-BE49-F238E27FC236}">
                <a16:creationId xmlns:a16="http://schemas.microsoft.com/office/drawing/2014/main" id="{C2EDA174-8005-3D39-09B2-B529D54E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FD98F48-1735-7B75-95C3-12A92C8F5C0F}"/>
              </a:ext>
            </a:extLst>
          </p:cNvPr>
          <p:cNvSpPr txBox="1"/>
          <p:nvPr/>
        </p:nvSpPr>
        <p:spPr>
          <a:xfrm>
            <a:off x="1328738" y="1658938"/>
            <a:ext cx="3800475" cy="4619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QtPropertyBrowser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中有四个概念</a:t>
            </a:r>
            <a:endParaRPr lang="en-US" altLang="zh-CN" sz="1200" dirty="0">
              <a:solidFill>
                <a:srgbClr val="1F4F7D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eaLnBrk="1" hangingPunct="1">
              <a:defRPr/>
            </a:pP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property,manager,factory,browser</a:t>
            </a:r>
            <a:endParaRPr lang="en-US" altLang="zh-CN" sz="1200" dirty="0">
              <a:solidFill>
                <a:srgbClr val="1F4F7D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FC8205-0EC8-64A9-3D06-135C38D0B372}"/>
              </a:ext>
            </a:extLst>
          </p:cNvPr>
          <p:cNvSpPr txBox="1"/>
          <p:nvPr/>
        </p:nvSpPr>
        <p:spPr>
          <a:xfrm>
            <a:off x="1803400" y="2428875"/>
            <a:ext cx="8061325" cy="6461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6286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Property created by objects of </a:t>
            </a:r>
            <a:r>
              <a:rPr lang="en-US" altLang="zh-CN" sz="1200" b="1" dirty="0" err="1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QtAbstractPropertyManager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subclass.</a:t>
            </a:r>
          </a:p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Property always </a:t>
            </a:r>
            <a:r>
              <a:rPr lang="en-US" altLang="zh-CN" sz="1200" b="1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owned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by the manager that created it.</a:t>
            </a:r>
          </a:p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Property can </a:t>
            </a:r>
            <a:r>
              <a:rPr lang="en-US" altLang="zh-CN" sz="1200" b="1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nest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Property.Note,sub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Property </a:t>
            </a:r>
            <a:r>
              <a:rPr lang="en-US" altLang="zh-CN" sz="1200" b="1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owned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it’s manager not parent Property.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B7DBA8-B07E-F328-1545-37A97C6F1E51}"/>
              </a:ext>
            </a:extLst>
          </p:cNvPr>
          <p:cNvSpPr txBox="1"/>
          <p:nvPr/>
        </p:nvSpPr>
        <p:spPr>
          <a:xfrm>
            <a:off x="1803400" y="3189288"/>
            <a:ext cx="8061325" cy="2762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6286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Manager </a:t>
            </a:r>
            <a:r>
              <a:rPr lang="en-US" altLang="zh-CN" sz="1200" b="1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create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and </a:t>
            </a:r>
            <a:r>
              <a:rPr lang="en-US" altLang="zh-CN" sz="1200" b="1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manage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Property of a given type.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B30A83-40EE-212A-4BAE-2CD8C2F48FDB}"/>
              </a:ext>
            </a:extLst>
          </p:cNvPr>
          <p:cNvSpPr txBox="1"/>
          <p:nvPr/>
        </p:nvSpPr>
        <p:spPr>
          <a:xfrm>
            <a:off x="1803400" y="3584575"/>
            <a:ext cx="8604250" cy="6461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6286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Factory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可以拥有多个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manager,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会连接每一个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manager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的信号到自己的槽函数上</a:t>
            </a:r>
            <a:endParaRPr lang="en-US" altLang="zh-CN" sz="1200" dirty="0">
              <a:solidFill>
                <a:srgbClr val="1F4F7D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Factory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根据指定的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Property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创建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Editor</a:t>
            </a:r>
          </a:p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Factory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内部保存了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Property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和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Editor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的关系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一个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Property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可以有多个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Editor,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一个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Editor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只对应一个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Property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59BAB3-7681-B4E1-71B8-AB78165DE84F}"/>
              </a:ext>
            </a:extLst>
          </p:cNvPr>
          <p:cNvSpPr txBox="1"/>
          <p:nvPr/>
        </p:nvSpPr>
        <p:spPr>
          <a:xfrm>
            <a:off x="1803400" y="4349750"/>
            <a:ext cx="8604250" cy="13843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6286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en-US" altLang="zh-CN" sz="1200" b="1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 factory 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can be associated with </a:t>
            </a:r>
            <a:r>
              <a:rPr lang="en-US" altLang="zh-CN" sz="1200" b="1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many </a:t>
            </a:r>
            <a:r>
              <a:rPr lang="en-US" altLang="zh-CN" sz="1200" b="1" dirty="0" err="1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managers</a:t>
            </a: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,but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zh-CN" sz="1200" b="1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 manager 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can only associated with </a:t>
            </a:r>
            <a:r>
              <a:rPr lang="en-US" altLang="zh-CN" sz="1200" b="1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one factory 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within the context of </a:t>
            </a:r>
            <a:r>
              <a:rPr lang="en-US" altLang="zh-CN" sz="1200" b="1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 single browser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</a:p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Browser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通过</a:t>
            </a: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setFactoryForManager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将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Factory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和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Manager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关联起来</a:t>
            </a:r>
            <a:endParaRPr lang="en-US" altLang="zh-CN" sz="1200" dirty="0">
              <a:solidFill>
                <a:srgbClr val="1F4F7D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Browser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中</a:t>
            </a: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addProperty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添加属性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进而调用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Browser::</a:t>
            </a: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itemInserted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槽函数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【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纯虚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】</a:t>
            </a:r>
          </a:p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Browser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中</a:t>
            </a: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removeProperty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添加属性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进而调用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Browser::</a:t>
            </a: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itemRemoved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槽函数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【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纯虚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】</a:t>
            </a:r>
          </a:p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Manager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发射</a:t>
            </a: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propertyChanged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信号时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会调用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Browser::</a:t>
            </a: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itemChanged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槽函数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【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纯虚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】</a:t>
            </a:r>
          </a:p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Browser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中通过</a:t>
            </a: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createEditor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【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虚函数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】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产生合适的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Editor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BDCF8C6-CF9C-7277-7B6F-17D2ABB0AD33}"/>
              </a:ext>
            </a:extLst>
          </p:cNvPr>
          <p:cNvCxnSpPr>
            <a:cxnSpLocks/>
          </p:cNvCxnSpPr>
          <p:nvPr/>
        </p:nvCxnSpPr>
        <p:spPr>
          <a:xfrm flipV="1">
            <a:off x="4314825" y="2662238"/>
            <a:ext cx="6302375" cy="66833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CD307516-A694-6F98-D306-E00100508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1950" y="2432050"/>
            <a:ext cx="1411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包含</a:t>
            </a:r>
            <a:r>
              <a:rPr lang="en-US" altLang="zh-CN" sz="1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</a:t>
            </a:r>
            <a:r>
              <a:rPr lang="zh-CN" altLang="en-US" sz="1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释放</a:t>
            </a:r>
            <a:r>
              <a:rPr lang="en-US" altLang="zh-CN" sz="1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property</a:t>
            </a:r>
            <a:r>
              <a:rPr lang="zh-CN" altLang="en-US" sz="1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内存</a:t>
            </a:r>
            <a:endParaRPr lang="zh-CN" altLang="en-US" sz="11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0D4559C-C61E-6472-6CA9-F45D95150A9E}"/>
              </a:ext>
            </a:extLst>
          </p:cNvPr>
          <p:cNvSpPr txBox="1"/>
          <p:nvPr/>
        </p:nvSpPr>
        <p:spPr>
          <a:xfrm>
            <a:off x="5230813" y="1550988"/>
            <a:ext cx="5741987" cy="6477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6286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Manager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负责创建、管理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Property,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二者是非可视层面的概念</a:t>
            </a:r>
            <a:endParaRPr lang="en-US" altLang="zh-CN" sz="1200" dirty="0">
              <a:solidFill>
                <a:srgbClr val="1F4F7D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eaLnBrk="1" hangingPunct="1">
              <a:defRPr/>
            </a:pP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Factory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生产出各种各样的编辑部件，属于可视层面的概念</a:t>
            </a:r>
            <a:endParaRPr lang="en-US" altLang="zh-CN" sz="1200" dirty="0">
              <a:solidFill>
                <a:srgbClr val="1F4F7D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eaLnBrk="1" hangingPunct="1">
              <a:defRPr/>
            </a:pP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Browser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则绑定互相对应好的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Manager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和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Factory 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进行展示，属可视层面的概念</a:t>
            </a:r>
            <a:endParaRPr lang="en-US" altLang="zh-CN" sz="1200" dirty="0">
              <a:solidFill>
                <a:srgbClr val="1F4F7D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13A2A8C7-AC96-FE19-4F4D-E751F08E2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4" grpId="0" animBg="1"/>
      <p:bldP spid="5" grpId="0" animBg="1"/>
      <p:bldP spid="15" grpId="0" animBg="1"/>
      <p:bldP spid="19" grpId="0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C9ED035-C0B7-520F-4C1F-C3E240BD5B5A}"/>
              </a:ext>
            </a:extLst>
          </p:cNvPr>
          <p:cNvSpPr txBox="1"/>
          <p:nvPr/>
        </p:nvSpPr>
        <p:spPr>
          <a:xfrm>
            <a:off x="344488" y="450850"/>
            <a:ext cx="5902325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04QtPropertyBrowser</a:t>
            </a:r>
            <a:r>
              <a:rPr lang="zh-CN" altLang="en-US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内置类</a:t>
            </a:r>
          </a:p>
        </p:txBody>
      </p:sp>
      <p:pic>
        <p:nvPicPr>
          <p:cNvPr id="26627" name="图片 7" descr="未标题-1">
            <a:extLst>
              <a:ext uri="{FF2B5EF4-FFF2-40B4-BE49-F238E27FC236}">
                <a16:creationId xmlns:a16="http://schemas.microsoft.com/office/drawing/2014/main" id="{BFE80F21-E4A1-9172-7ECA-EF10A15D9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图片 1" descr="未标题-1">
            <a:extLst>
              <a:ext uri="{FF2B5EF4-FFF2-40B4-BE49-F238E27FC236}">
                <a16:creationId xmlns:a16="http://schemas.microsoft.com/office/drawing/2014/main" id="{5B185848-C649-76DA-437D-85944DA9E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图片 7">
            <a:extLst>
              <a:ext uri="{FF2B5EF4-FFF2-40B4-BE49-F238E27FC236}">
                <a16:creationId xmlns:a16="http://schemas.microsoft.com/office/drawing/2014/main" id="{5AF746CB-0084-6126-FFBB-F9C29CEA4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8" y="2774950"/>
            <a:ext cx="2057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图片 9">
            <a:extLst>
              <a:ext uri="{FF2B5EF4-FFF2-40B4-BE49-F238E27FC236}">
                <a16:creationId xmlns:a16="http://schemas.microsoft.com/office/drawing/2014/main" id="{DD14A033-C1ED-4419-9C05-A4BB18EA8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163" y="1490663"/>
            <a:ext cx="2168525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图片 11">
            <a:extLst>
              <a:ext uri="{FF2B5EF4-FFF2-40B4-BE49-F238E27FC236}">
                <a16:creationId xmlns:a16="http://schemas.microsoft.com/office/drawing/2014/main" id="{54C80100-2412-D631-FF3C-0644E6BA2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1901825"/>
            <a:ext cx="2441575" cy="305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图片 13">
            <a:extLst>
              <a:ext uri="{FF2B5EF4-FFF2-40B4-BE49-F238E27FC236}">
                <a16:creationId xmlns:a16="http://schemas.microsoft.com/office/drawing/2014/main" id="{3898B61D-ED42-DA0A-3993-63678C80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913" y="2889250"/>
            <a:ext cx="2312987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8" name="图片 16">
            <a:extLst>
              <a:ext uri="{FF2B5EF4-FFF2-40B4-BE49-F238E27FC236}">
                <a16:creationId xmlns:a16="http://schemas.microsoft.com/office/drawing/2014/main" id="{03A8808D-AA86-C1F2-51AE-FA2A86099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4086225"/>
            <a:ext cx="1109663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88B58029-7293-C480-C8AC-8BEDA54AC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7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7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4">
            <a:extLst>
              <a:ext uri="{FF2B5EF4-FFF2-40B4-BE49-F238E27FC236}">
                <a16:creationId xmlns:a16="http://schemas.microsoft.com/office/drawing/2014/main" id="{1E8CBFB0-00CE-DD84-6FAE-C8A03DD7D9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513" y="823913"/>
            <a:ext cx="35226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3600" b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/CATALOG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0E1C8D5-BEFF-0167-92C0-4B6E7530B03F}"/>
              </a:ext>
            </a:extLst>
          </p:cNvPr>
          <p:cNvSpPr/>
          <p:nvPr/>
        </p:nvSpPr>
        <p:spPr>
          <a:xfrm>
            <a:off x="981075" y="1673225"/>
            <a:ext cx="1800225" cy="17463"/>
          </a:xfrm>
          <a:prstGeom prst="rect">
            <a:avLst/>
          </a:prstGeom>
          <a:solidFill>
            <a:srgbClr val="1C8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1F4F7D"/>
              </a:solidFill>
            </a:endParaRPr>
          </a:p>
        </p:txBody>
      </p:sp>
      <p:pic>
        <p:nvPicPr>
          <p:cNvPr id="5125" name="图片 1" descr="未标题-1">
            <a:extLst>
              <a:ext uri="{FF2B5EF4-FFF2-40B4-BE49-F238E27FC236}">
                <a16:creationId xmlns:a16="http://schemas.microsoft.com/office/drawing/2014/main" id="{B1904733-7187-23A9-1364-5DDB5AA2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213" y="1146175"/>
            <a:ext cx="2716212" cy="12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图片 3" descr="未标题-1">
            <a:extLst>
              <a:ext uri="{FF2B5EF4-FFF2-40B4-BE49-F238E27FC236}">
                <a16:creationId xmlns:a16="http://schemas.microsoft.com/office/drawing/2014/main" id="{E598B41C-4731-90A5-19F5-65CE13B5D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6103938"/>
            <a:ext cx="818515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0DCF47AA-20D3-0752-D876-73CC3A100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613" y="5923856"/>
            <a:ext cx="785812" cy="360163"/>
          </a:xfrm>
          <a:prstGeom prst="rect">
            <a:avLst/>
          </a:prstGeom>
        </p:spPr>
      </p:pic>
      <p:sp>
        <p:nvSpPr>
          <p:cNvPr id="4" name="文本框 22">
            <a:extLst>
              <a:ext uri="{FF2B5EF4-FFF2-40B4-BE49-F238E27FC236}">
                <a16:creationId xmlns:a16="http://schemas.microsoft.com/office/drawing/2014/main" id="{98C51FA9-E78C-49F9-D0F1-98E30673A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8222" y="2154233"/>
            <a:ext cx="9320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01</a:t>
            </a:r>
            <a:endParaRPr lang="zh-CN" altLang="en-US" sz="1400" b="1" dirty="0">
              <a:solidFill>
                <a:srgbClr val="1F4F7D"/>
              </a:solidFill>
              <a:latin typeface="JetBrains Mono" panose="02000009000000000000" pitchFamily="49" charset="0"/>
              <a:ea typeface="微软雅黑" panose="020B0503020204020204" pitchFamily="34" charset="-122"/>
              <a:cs typeface="JetBrains Mono" panose="02000009000000000000" pitchFamily="49" charset="0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5C0B7040-0564-E051-6ED2-77DBBBF09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091" y="2289951"/>
            <a:ext cx="18002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方案分析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4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22">
            <a:extLst>
              <a:ext uri="{FF2B5EF4-FFF2-40B4-BE49-F238E27FC236}">
                <a16:creationId xmlns:a16="http://schemas.microsoft.com/office/drawing/2014/main" id="{3B409018-BEB7-2F5B-5239-7DFFAB56D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8222" y="2753496"/>
            <a:ext cx="9320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02</a:t>
            </a:r>
            <a:endParaRPr lang="zh-CN" altLang="en-US" sz="1400" b="1" dirty="0">
              <a:solidFill>
                <a:srgbClr val="1F4F7D"/>
              </a:solidFill>
              <a:latin typeface="JetBrains Mono" panose="02000009000000000000" pitchFamily="49" charset="0"/>
              <a:ea typeface="微软雅黑" panose="020B0503020204020204" pitchFamily="34" charset="-122"/>
              <a:cs typeface="JetBrains Mono" panose="02000009000000000000" pitchFamily="49" charset="0"/>
            </a:endParaRPr>
          </a:p>
        </p:txBody>
      </p:sp>
      <p:sp>
        <p:nvSpPr>
          <p:cNvPr id="6" name="文本框 22">
            <a:extLst>
              <a:ext uri="{FF2B5EF4-FFF2-40B4-BE49-F238E27FC236}">
                <a16:creationId xmlns:a16="http://schemas.microsoft.com/office/drawing/2014/main" id="{C995C729-2A64-920A-5029-8959B0A10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091" y="2889214"/>
            <a:ext cx="117449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前置知识点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4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22">
            <a:extLst>
              <a:ext uri="{FF2B5EF4-FFF2-40B4-BE49-F238E27FC236}">
                <a16:creationId xmlns:a16="http://schemas.microsoft.com/office/drawing/2014/main" id="{9BE353FD-272F-8BB1-2244-0392D27B8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8222" y="3337369"/>
            <a:ext cx="9320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03</a:t>
            </a:r>
            <a:endParaRPr lang="zh-CN" altLang="en-US" sz="1400" b="1" dirty="0">
              <a:solidFill>
                <a:srgbClr val="1F4F7D"/>
              </a:solidFill>
              <a:latin typeface="JetBrains Mono" panose="02000009000000000000" pitchFamily="49" charset="0"/>
              <a:ea typeface="微软雅黑" panose="020B0503020204020204" pitchFamily="34" charset="-122"/>
              <a:cs typeface="JetBrains Mono" panose="02000009000000000000" pitchFamily="49" charset="0"/>
            </a:endParaRP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7D7E4BD4-2403-7165-6525-0F87EDF81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090" y="3473087"/>
            <a:ext cx="26263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Graphics View Framework</a:t>
            </a:r>
            <a:endParaRPr lang="zh-CN" altLang="en-US" sz="14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22">
            <a:extLst>
              <a:ext uri="{FF2B5EF4-FFF2-40B4-BE49-F238E27FC236}">
                <a16:creationId xmlns:a16="http://schemas.microsoft.com/office/drawing/2014/main" id="{60B186C6-DB35-866F-3428-A3259EDD6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8222" y="3922144"/>
            <a:ext cx="9320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04</a:t>
            </a:r>
            <a:endParaRPr lang="zh-CN" altLang="en-US" sz="1400" b="1" dirty="0">
              <a:solidFill>
                <a:srgbClr val="1F4F7D"/>
              </a:solidFill>
              <a:latin typeface="JetBrains Mono" panose="02000009000000000000" pitchFamily="49" charset="0"/>
              <a:ea typeface="微软雅黑" panose="020B0503020204020204" pitchFamily="34" charset="-122"/>
              <a:cs typeface="JetBrains Mono" panose="02000009000000000000" pitchFamily="49" charset="0"/>
            </a:endParaRPr>
          </a:p>
        </p:txBody>
      </p:sp>
      <p:sp>
        <p:nvSpPr>
          <p:cNvPr id="10" name="文本框 22">
            <a:extLst>
              <a:ext uri="{FF2B5EF4-FFF2-40B4-BE49-F238E27FC236}">
                <a16:creationId xmlns:a16="http://schemas.microsoft.com/office/drawing/2014/main" id="{3829B1D6-6BCA-0225-AA51-85BA6AADA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090" y="4057862"/>
            <a:ext cx="222308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QtPropertyBrowser</a:t>
            </a:r>
            <a:endParaRPr lang="zh-CN" altLang="en-US" sz="14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22">
            <a:extLst>
              <a:ext uri="{FF2B5EF4-FFF2-40B4-BE49-F238E27FC236}">
                <a16:creationId xmlns:a16="http://schemas.microsoft.com/office/drawing/2014/main" id="{146FE199-2342-7F20-5DE4-C4EAE762F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8222" y="4498906"/>
            <a:ext cx="9320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05</a:t>
            </a:r>
            <a:endParaRPr lang="zh-CN" altLang="en-US" sz="1400" b="1" dirty="0">
              <a:solidFill>
                <a:srgbClr val="1F4F7D"/>
              </a:solidFill>
              <a:latin typeface="JetBrains Mono" panose="02000009000000000000" pitchFamily="49" charset="0"/>
              <a:ea typeface="微软雅黑" panose="020B0503020204020204" pitchFamily="34" charset="-122"/>
              <a:cs typeface="JetBrains Mono" panose="02000009000000000000" pitchFamily="49" charset="0"/>
            </a:endParaRPr>
          </a:p>
        </p:txBody>
      </p:sp>
      <p:sp>
        <p:nvSpPr>
          <p:cNvPr id="12" name="文本框 22">
            <a:extLst>
              <a:ext uri="{FF2B5EF4-FFF2-40B4-BE49-F238E27FC236}">
                <a16:creationId xmlns:a16="http://schemas.microsoft.com/office/drawing/2014/main" id="{ACB26853-8422-F240-230E-EA79995FD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090" y="4634624"/>
            <a:ext cx="24231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Qt's Undo Framework</a:t>
            </a:r>
            <a:endParaRPr lang="zh-CN" altLang="en-US" sz="14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22">
            <a:extLst>
              <a:ext uri="{FF2B5EF4-FFF2-40B4-BE49-F238E27FC236}">
                <a16:creationId xmlns:a16="http://schemas.microsoft.com/office/drawing/2014/main" id="{85984D15-650B-F49A-1FA6-991693EA3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8222" y="5013041"/>
            <a:ext cx="9320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rgbClr val="1F4F7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06</a:t>
            </a:r>
            <a:endParaRPr lang="zh-CN" altLang="en-US" sz="1400" b="1" dirty="0">
              <a:solidFill>
                <a:srgbClr val="1F4F7D"/>
              </a:solidFill>
              <a:latin typeface="JetBrains Mono" panose="02000009000000000000" pitchFamily="49" charset="0"/>
              <a:ea typeface="微软雅黑" panose="020B0503020204020204" pitchFamily="34" charset="-122"/>
              <a:cs typeface="JetBrains Mono" panose="02000009000000000000" pitchFamily="49" charset="0"/>
            </a:endParaRPr>
          </a:p>
        </p:txBody>
      </p:sp>
      <p:sp>
        <p:nvSpPr>
          <p:cNvPr id="14" name="文本框 22">
            <a:extLst>
              <a:ext uri="{FF2B5EF4-FFF2-40B4-BE49-F238E27FC236}">
                <a16:creationId xmlns:a16="http://schemas.microsoft.com/office/drawing/2014/main" id="{6E2B00B9-867F-9A56-ABDF-2AE64B997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090" y="5148759"/>
            <a:ext cx="11744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写在最后</a:t>
            </a:r>
          </a:p>
        </p:txBody>
      </p:sp>
    </p:spTree>
    <p:extLst>
      <p:ext uri="{BB962C8B-B14F-4D97-AF65-F5344CB8AC3E}">
        <p14:creationId xmlns:p14="http://schemas.microsoft.com/office/powerpoint/2010/main" val="1263272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C5EE196-3E98-C4F4-7FC6-1E3B55C62A9A}"/>
              </a:ext>
            </a:extLst>
          </p:cNvPr>
          <p:cNvSpPr txBox="1"/>
          <p:nvPr/>
        </p:nvSpPr>
        <p:spPr>
          <a:xfrm>
            <a:off x="344488" y="450850"/>
            <a:ext cx="6275387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04QtPropertyBrowser</a:t>
            </a:r>
            <a:r>
              <a:rPr lang="zh-CN" altLang="en-US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扩展应用</a:t>
            </a:r>
          </a:p>
        </p:txBody>
      </p:sp>
      <p:pic>
        <p:nvPicPr>
          <p:cNvPr id="27651" name="图片 7" descr="未标题-1">
            <a:extLst>
              <a:ext uri="{FF2B5EF4-FFF2-40B4-BE49-F238E27FC236}">
                <a16:creationId xmlns:a16="http://schemas.microsoft.com/office/drawing/2014/main" id="{FF5CC8BF-6FC4-08F7-1486-2E60B3EBE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图片 1" descr="未标题-1">
            <a:extLst>
              <a:ext uri="{FF2B5EF4-FFF2-40B4-BE49-F238E27FC236}">
                <a16:creationId xmlns:a16="http://schemas.microsoft.com/office/drawing/2014/main" id="{367216D5-CEB6-01E5-78E3-EB962E170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A1F3027-F846-D970-AE58-1E4CE6B90D3D}"/>
              </a:ext>
            </a:extLst>
          </p:cNvPr>
          <p:cNvSpPr txBox="1"/>
          <p:nvPr/>
        </p:nvSpPr>
        <p:spPr>
          <a:xfrm>
            <a:off x="833438" y="1255713"/>
            <a:ext cx="1884362" cy="646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6286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可以通过继承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manager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，中途拦截已有的属性数据，进行“添油加醋“</a:t>
            </a:r>
            <a:endParaRPr lang="en-US" altLang="zh-CN" sz="1200" dirty="0">
              <a:solidFill>
                <a:srgbClr val="1F4F7D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20EC1A3-B6F8-FE8D-70E4-9A258EDD0134}"/>
              </a:ext>
            </a:extLst>
          </p:cNvPr>
          <p:cNvSpPr txBox="1"/>
          <p:nvPr/>
        </p:nvSpPr>
        <p:spPr>
          <a:xfrm>
            <a:off x="3014663" y="1255713"/>
            <a:ext cx="3314700" cy="2778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6286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通过继承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manager,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自定义自己想要的类型</a:t>
            </a:r>
            <a:endParaRPr lang="en-US" altLang="zh-CN" sz="1200" dirty="0">
              <a:solidFill>
                <a:srgbClr val="1F4F7D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28680" name="图片 15">
            <a:extLst>
              <a:ext uri="{FF2B5EF4-FFF2-40B4-BE49-F238E27FC236}">
                <a16:creationId xmlns:a16="http://schemas.microsoft.com/office/drawing/2014/main" id="{A70BC47E-0FDA-574A-9DC2-B985F5B7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2212975"/>
            <a:ext cx="1825625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1FCE8DC-44C4-4B9B-F83D-C83BBBF702C0}"/>
              </a:ext>
            </a:extLst>
          </p:cNvPr>
          <p:cNvSpPr txBox="1"/>
          <p:nvPr/>
        </p:nvSpPr>
        <p:spPr>
          <a:xfrm>
            <a:off x="7059613" y="1260475"/>
            <a:ext cx="4191000" cy="2762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6286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可以通过继承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factory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自定义自己想要的编辑框</a:t>
            </a:r>
            <a:endParaRPr lang="en-US" altLang="zh-CN" sz="1200" dirty="0">
              <a:solidFill>
                <a:srgbClr val="1F4F7D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28682" name="图片 21" descr="图片包含 表格&#10;&#10;描述已自动生成">
            <a:extLst>
              <a:ext uri="{FF2B5EF4-FFF2-40B4-BE49-F238E27FC236}">
                <a16:creationId xmlns:a16="http://schemas.microsoft.com/office/drawing/2014/main" id="{07A5E977-9544-BF74-8C09-F08DC1151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613" y="2136775"/>
            <a:ext cx="41910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3" name="图片 11">
            <a:extLst>
              <a:ext uri="{FF2B5EF4-FFF2-40B4-BE49-F238E27FC236}">
                <a16:creationId xmlns:a16="http://schemas.microsoft.com/office/drawing/2014/main" id="{ABF2FF85-0142-59E4-1D04-998389B42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0" y="1889125"/>
            <a:ext cx="315436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4" name="图片 17">
            <a:extLst>
              <a:ext uri="{FF2B5EF4-FFF2-40B4-BE49-F238E27FC236}">
                <a16:creationId xmlns:a16="http://schemas.microsoft.com/office/drawing/2014/main" id="{CCD23E15-3546-C1BE-32EB-B7058391E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050" y="1711325"/>
            <a:ext cx="41910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983198F-5803-580C-B6B9-71A9DE7AB770}"/>
              </a:ext>
            </a:extLst>
          </p:cNvPr>
          <p:cNvSpPr txBox="1"/>
          <p:nvPr/>
        </p:nvSpPr>
        <p:spPr>
          <a:xfrm>
            <a:off x="833438" y="3271838"/>
            <a:ext cx="2719387" cy="2778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6286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可以通过继承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factory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进行事件处理</a:t>
            </a:r>
            <a:endParaRPr lang="en-US" altLang="zh-CN" sz="1200" dirty="0">
              <a:solidFill>
                <a:srgbClr val="1F4F7D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32E4462-97B9-CD2B-0BA7-FC38F6195803}"/>
              </a:ext>
            </a:extLst>
          </p:cNvPr>
          <p:cNvSpPr txBox="1"/>
          <p:nvPr/>
        </p:nvSpPr>
        <p:spPr>
          <a:xfrm>
            <a:off x="4672013" y="3752850"/>
            <a:ext cx="2741612" cy="2762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6286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可以通过继承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factory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进行数据校验</a:t>
            </a:r>
            <a:endParaRPr lang="en-US" altLang="zh-CN" sz="1200" dirty="0">
              <a:solidFill>
                <a:srgbClr val="1F4F7D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28687" name="图片 28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2616ED29-9128-BB3F-3891-90A73B3A6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3784600"/>
            <a:ext cx="3489325" cy="218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8" name="图片 30" descr="图形用户界面, 应用程序, 表格&#10;&#10;描述已自动生成">
            <a:extLst>
              <a:ext uri="{FF2B5EF4-FFF2-40B4-BE49-F238E27FC236}">
                <a16:creationId xmlns:a16="http://schemas.microsoft.com/office/drawing/2014/main" id="{AA60FA45-D597-1A13-69EC-4D12FC3B2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13" y="4089400"/>
            <a:ext cx="6578600" cy="185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61D3AB3-2A19-77A6-EB55-A7D777224F85}"/>
              </a:ext>
            </a:extLst>
          </p:cNvPr>
          <p:cNvCxnSpPr>
            <a:cxnSpLocks/>
          </p:cNvCxnSpPr>
          <p:nvPr/>
        </p:nvCxnSpPr>
        <p:spPr>
          <a:xfrm flipV="1">
            <a:off x="2882900" y="1039813"/>
            <a:ext cx="0" cy="206375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0141491-7680-5907-1A95-93A7DB3C77FE}"/>
              </a:ext>
            </a:extLst>
          </p:cNvPr>
          <p:cNvCxnSpPr>
            <a:cxnSpLocks/>
          </p:cNvCxnSpPr>
          <p:nvPr/>
        </p:nvCxnSpPr>
        <p:spPr>
          <a:xfrm flipV="1">
            <a:off x="4511675" y="3119438"/>
            <a:ext cx="0" cy="285115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3307FE6E-2989-5357-F1C6-DEC0EBB64102}"/>
              </a:ext>
            </a:extLst>
          </p:cNvPr>
          <p:cNvCxnSpPr>
            <a:cxnSpLocks/>
          </p:cNvCxnSpPr>
          <p:nvPr/>
        </p:nvCxnSpPr>
        <p:spPr>
          <a:xfrm flipV="1">
            <a:off x="6721475" y="1014413"/>
            <a:ext cx="0" cy="24669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2FCD136-8008-7B72-D5C0-78923761C0D3}"/>
              </a:ext>
            </a:extLst>
          </p:cNvPr>
          <p:cNvCxnSpPr>
            <a:cxnSpLocks/>
          </p:cNvCxnSpPr>
          <p:nvPr/>
        </p:nvCxnSpPr>
        <p:spPr>
          <a:xfrm flipV="1">
            <a:off x="4511675" y="3459163"/>
            <a:ext cx="6738938" cy="4445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63134AED-4906-C1A8-BC94-F23429333A43}"/>
              </a:ext>
            </a:extLst>
          </p:cNvPr>
          <p:cNvCxnSpPr>
            <a:cxnSpLocks/>
          </p:cNvCxnSpPr>
          <p:nvPr/>
        </p:nvCxnSpPr>
        <p:spPr>
          <a:xfrm flipH="1" flipV="1">
            <a:off x="833438" y="3103563"/>
            <a:ext cx="5888037" cy="2063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09AFBF0A-0875-060F-E346-5C4E5F5898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8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23" grpId="0" animBg="1"/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D8956C5-6942-5B56-5693-C019DF2594FB}"/>
              </a:ext>
            </a:extLst>
          </p:cNvPr>
          <p:cNvSpPr txBox="1"/>
          <p:nvPr/>
        </p:nvSpPr>
        <p:spPr>
          <a:xfrm>
            <a:off x="344488" y="450850"/>
            <a:ext cx="3821112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  <a:r>
              <a:rPr lang="zh-CN" altLang="en-US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主要类的继承关系</a:t>
            </a:r>
            <a:endParaRPr lang="zh-CN" altLang="en-US" sz="24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675" name="图片 7" descr="未标题-1">
            <a:extLst>
              <a:ext uri="{FF2B5EF4-FFF2-40B4-BE49-F238E27FC236}">
                <a16:creationId xmlns:a16="http://schemas.microsoft.com/office/drawing/2014/main" id="{4AC9CEA6-462D-172F-D9AE-F85D6E15C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图片 1" descr="未标题-1">
            <a:extLst>
              <a:ext uri="{FF2B5EF4-FFF2-40B4-BE49-F238E27FC236}">
                <a16:creationId xmlns:a16="http://schemas.microsoft.com/office/drawing/2014/main" id="{2DC3CC27-4215-A6A5-8251-DA4953ACC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文本框 18">
            <a:extLst>
              <a:ext uri="{FF2B5EF4-FFF2-40B4-BE49-F238E27FC236}">
                <a16:creationId xmlns:a16="http://schemas.microsoft.com/office/drawing/2014/main" id="{B8A77B9F-33A5-F04B-0521-9A1560604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25" y="1617663"/>
            <a:ext cx="18272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b="1">
                <a:solidFill>
                  <a:srgbClr val="808080"/>
                </a:solidFill>
                <a:latin typeface="Arial" panose="020B0604020202020204" pitchFamily="34" charset="0"/>
              </a:rPr>
              <a:t>property</a:t>
            </a:r>
            <a:r>
              <a:rPr lang="zh-CN" altLang="en-US" sz="1400" b="1">
                <a:solidFill>
                  <a:srgbClr val="808080"/>
                </a:solidFill>
                <a:latin typeface="Arial" panose="020B0604020202020204" pitchFamily="34" charset="0"/>
              </a:rPr>
              <a:t>继承关系</a:t>
            </a:r>
            <a:endParaRPr lang="en-US" altLang="zh-CN" sz="1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03" name="文本框 19">
            <a:extLst>
              <a:ext uri="{FF2B5EF4-FFF2-40B4-BE49-F238E27FC236}">
                <a16:creationId xmlns:a16="http://schemas.microsoft.com/office/drawing/2014/main" id="{F95E8D4B-5801-DB2D-BA46-9B8AA5D36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7775" y="1625600"/>
            <a:ext cx="1828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b="1">
                <a:solidFill>
                  <a:srgbClr val="808080"/>
                </a:solidFill>
                <a:latin typeface="Arial" panose="020B0604020202020204" pitchFamily="34" charset="0"/>
              </a:rPr>
              <a:t>manager</a:t>
            </a:r>
            <a:r>
              <a:rPr lang="zh-CN" altLang="en-US" sz="1400" b="1">
                <a:solidFill>
                  <a:srgbClr val="808080"/>
                </a:solidFill>
                <a:latin typeface="Arial" panose="020B0604020202020204" pitchFamily="34" charset="0"/>
              </a:rPr>
              <a:t>继承关系</a:t>
            </a:r>
            <a:endParaRPr lang="en-US" altLang="zh-CN" sz="1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04" name="文本框 20">
            <a:extLst>
              <a:ext uri="{FF2B5EF4-FFF2-40B4-BE49-F238E27FC236}">
                <a16:creationId xmlns:a16="http://schemas.microsoft.com/office/drawing/2014/main" id="{A12D29BE-0CAF-0652-B232-76D428E87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375" y="1612900"/>
            <a:ext cx="1555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b="1">
                <a:solidFill>
                  <a:srgbClr val="808080"/>
                </a:solidFill>
                <a:latin typeface="Arial" panose="020B0604020202020204" pitchFamily="34" charset="0"/>
              </a:rPr>
              <a:t>factory</a:t>
            </a:r>
            <a:r>
              <a:rPr lang="zh-CN" altLang="en-US" sz="1400" b="1">
                <a:solidFill>
                  <a:srgbClr val="808080"/>
                </a:solidFill>
                <a:latin typeface="Arial" panose="020B0604020202020204" pitchFamily="34" charset="0"/>
              </a:rPr>
              <a:t>继承关系</a:t>
            </a:r>
            <a:endParaRPr lang="en-US" altLang="zh-CN" sz="1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30DC823F-765F-E52F-2A51-AB597BFC02FA}"/>
              </a:ext>
            </a:extLst>
          </p:cNvPr>
          <p:cNvSpPr txBox="1"/>
          <p:nvPr/>
        </p:nvSpPr>
        <p:spPr>
          <a:xfrm>
            <a:off x="3130550" y="5227638"/>
            <a:ext cx="5305425" cy="2762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QtPropertyBrowser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是第三方库，所以类名不是以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开头而是是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开头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706" name="文本框 20">
            <a:extLst>
              <a:ext uri="{FF2B5EF4-FFF2-40B4-BE49-F238E27FC236}">
                <a16:creationId xmlns:a16="http://schemas.microsoft.com/office/drawing/2014/main" id="{49786D87-7832-C800-4DF7-1BC7682E0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9925" y="1625600"/>
            <a:ext cx="2008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b="1">
                <a:solidFill>
                  <a:srgbClr val="808080"/>
                </a:solidFill>
                <a:latin typeface="Arial" panose="020B0604020202020204" pitchFamily="34" charset="0"/>
              </a:rPr>
              <a:t>browser</a:t>
            </a:r>
            <a:r>
              <a:rPr lang="zh-CN" altLang="en-US" sz="1400" b="1">
                <a:solidFill>
                  <a:srgbClr val="808080"/>
                </a:solidFill>
                <a:latin typeface="Arial" panose="020B0604020202020204" pitchFamily="34" charset="0"/>
              </a:rPr>
              <a:t>继承关系</a:t>
            </a:r>
            <a:endParaRPr lang="en-US" altLang="zh-CN" sz="1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87C4641-744E-B00D-5315-5FB6E59771C3}"/>
              </a:ext>
            </a:extLst>
          </p:cNvPr>
          <p:cNvSpPr/>
          <p:nvPr/>
        </p:nvSpPr>
        <p:spPr>
          <a:xfrm>
            <a:off x="455613" y="2189163"/>
            <a:ext cx="998537" cy="274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00" dirty="0" err="1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QtProperty</a:t>
            </a:r>
            <a:r>
              <a:rPr lang="en-US" altLang="zh-CN" dirty="0">
                <a:solidFill>
                  <a:srgbClr val="24292F"/>
                </a:solidFill>
                <a:latin typeface="ui-monospace"/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3A97AF05-CB79-710D-0DF1-EA933873B0E8}"/>
              </a:ext>
            </a:extLst>
          </p:cNvPr>
          <p:cNvSpPr/>
          <p:nvPr/>
        </p:nvSpPr>
        <p:spPr>
          <a:xfrm>
            <a:off x="319088" y="2738438"/>
            <a:ext cx="1270000" cy="274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00" dirty="0" err="1">
                <a:solidFill>
                  <a:srgbClr val="24292F"/>
                </a:solidFill>
                <a:latin typeface="ui-monospace"/>
              </a:rPr>
              <a:t>QtVariantProperty</a:t>
            </a:r>
            <a:r>
              <a:rPr lang="en-US" altLang="zh-CN" sz="1000" dirty="0">
                <a:solidFill>
                  <a:srgbClr val="24292F"/>
                </a:solidFill>
                <a:latin typeface="ui-monospace"/>
              </a:rPr>
              <a:t> </a:t>
            </a:r>
            <a:r>
              <a:rPr lang="en-US" altLang="zh-CN" dirty="0">
                <a:solidFill>
                  <a:srgbClr val="24292F"/>
                </a:solidFill>
                <a:latin typeface="ui-monospace"/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9DA4122-4206-AD60-0544-D3EC3C103E01}"/>
              </a:ext>
            </a:extLst>
          </p:cNvPr>
          <p:cNvSpPr/>
          <p:nvPr/>
        </p:nvSpPr>
        <p:spPr>
          <a:xfrm>
            <a:off x="2865438" y="2189163"/>
            <a:ext cx="996950" cy="274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00" dirty="0" err="1">
                <a:solidFill>
                  <a:srgbClr val="24292F"/>
                </a:solidFill>
                <a:latin typeface="ui-monospace"/>
              </a:rPr>
              <a:t>QObject</a:t>
            </a:r>
            <a:r>
              <a:rPr lang="en-US" altLang="zh-CN" sz="1000" dirty="0">
                <a:solidFill>
                  <a:srgbClr val="24292F"/>
                </a:solidFill>
                <a:latin typeface="ui-monospace"/>
              </a:rPr>
              <a:t> </a:t>
            </a:r>
            <a:r>
              <a:rPr lang="en-US" altLang="zh-CN" dirty="0">
                <a:solidFill>
                  <a:srgbClr val="24292F"/>
                </a:solidFill>
                <a:latin typeface="ui-monospace"/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C51BE97-F8A2-867F-ECF4-B2F994E8EF2C}"/>
              </a:ext>
            </a:extLst>
          </p:cNvPr>
          <p:cNvSpPr/>
          <p:nvPr/>
        </p:nvSpPr>
        <p:spPr>
          <a:xfrm>
            <a:off x="2449513" y="2728913"/>
            <a:ext cx="1828800" cy="2762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00" dirty="0" err="1">
                <a:solidFill>
                  <a:srgbClr val="24292F"/>
                </a:solidFill>
                <a:latin typeface="ui-monospace"/>
              </a:rPr>
              <a:t>QtAbstractPropertyManager</a:t>
            </a:r>
            <a:r>
              <a:rPr lang="en-US" altLang="zh-CN" sz="1000" dirty="0">
                <a:solidFill>
                  <a:srgbClr val="24292F"/>
                </a:solidFill>
                <a:latin typeface="ui-monospace"/>
              </a:rPr>
              <a:t>  </a:t>
            </a:r>
            <a:r>
              <a:rPr lang="en-US" altLang="zh-CN" dirty="0">
                <a:solidFill>
                  <a:srgbClr val="24292F"/>
                </a:solidFill>
                <a:latin typeface="ui-monospace"/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2BB0D09F-0218-9C4F-CE95-B8D15AE24FC3}"/>
              </a:ext>
            </a:extLst>
          </p:cNvPr>
          <p:cNvSpPr/>
          <p:nvPr/>
        </p:nvSpPr>
        <p:spPr>
          <a:xfrm>
            <a:off x="1439863" y="3343275"/>
            <a:ext cx="1939925" cy="2746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00" dirty="0" err="1">
                <a:solidFill>
                  <a:srgbClr val="24292F"/>
                </a:solidFill>
                <a:latin typeface="ui-monospace"/>
              </a:rPr>
              <a:t>QtVariantPropertyManager</a:t>
            </a:r>
            <a:r>
              <a:rPr lang="en-US" altLang="zh-CN" sz="1000" dirty="0">
                <a:solidFill>
                  <a:srgbClr val="24292F"/>
                </a:solidFill>
                <a:latin typeface="ui-monospace"/>
              </a:rPr>
              <a:t>  </a:t>
            </a:r>
            <a:r>
              <a:rPr lang="en-US" altLang="zh-CN" dirty="0">
                <a:solidFill>
                  <a:srgbClr val="24292F"/>
                </a:solidFill>
                <a:latin typeface="ui-monospace"/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A27FC6FB-7A44-B900-FFDD-6C3FE020BFD1}"/>
              </a:ext>
            </a:extLst>
          </p:cNvPr>
          <p:cNvSpPr/>
          <p:nvPr/>
        </p:nvSpPr>
        <p:spPr>
          <a:xfrm>
            <a:off x="3444875" y="3343275"/>
            <a:ext cx="1666875" cy="2746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000" dirty="0" err="1">
                <a:solidFill>
                  <a:srgbClr val="24292F"/>
                </a:solidFill>
                <a:latin typeface="ui-monospace"/>
              </a:rPr>
              <a:t>QtBoolPropertyManager</a:t>
            </a:r>
            <a:r>
              <a:rPr lang="en-US" altLang="zh-CN" sz="1000" dirty="0">
                <a:solidFill>
                  <a:srgbClr val="24292F"/>
                </a:solidFill>
                <a:latin typeface="ui-monospace"/>
              </a:rPr>
              <a:t> </a:t>
            </a:r>
            <a:r>
              <a:rPr lang="en-US" altLang="zh-CN" dirty="0">
                <a:solidFill>
                  <a:srgbClr val="24292F"/>
                </a:solidFill>
                <a:latin typeface="ui-monospace"/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6540747-AEDA-C7C0-DAFA-A6E27DCA861C}"/>
              </a:ext>
            </a:extLst>
          </p:cNvPr>
          <p:cNvSpPr/>
          <p:nvPr/>
        </p:nvSpPr>
        <p:spPr>
          <a:xfrm>
            <a:off x="3460750" y="3760788"/>
            <a:ext cx="1651000" cy="2762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00" dirty="0">
                <a:solidFill>
                  <a:srgbClr val="24292F"/>
                </a:solidFill>
                <a:latin typeface="ui-monospace"/>
              </a:rPr>
              <a:t>… </a:t>
            </a:r>
            <a:r>
              <a:rPr lang="en-US" altLang="zh-CN" dirty="0">
                <a:solidFill>
                  <a:srgbClr val="24292F"/>
                </a:solidFill>
                <a:latin typeface="ui-monospace"/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41205FB-A42C-990B-8E5C-6E309E15EE4E}"/>
              </a:ext>
            </a:extLst>
          </p:cNvPr>
          <p:cNvSpPr/>
          <p:nvPr/>
        </p:nvSpPr>
        <p:spPr>
          <a:xfrm>
            <a:off x="6453188" y="2189163"/>
            <a:ext cx="998537" cy="274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00" dirty="0" err="1">
                <a:solidFill>
                  <a:srgbClr val="24292F"/>
                </a:solidFill>
                <a:latin typeface="ui-monospace"/>
              </a:rPr>
              <a:t>QObject</a:t>
            </a:r>
            <a:r>
              <a:rPr lang="en-US" altLang="zh-CN" sz="1000" dirty="0">
                <a:solidFill>
                  <a:srgbClr val="24292F"/>
                </a:solidFill>
                <a:latin typeface="ui-monospace"/>
              </a:rPr>
              <a:t>  </a:t>
            </a:r>
            <a:r>
              <a:rPr lang="en-US" altLang="zh-CN" dirty="0">
                <a:solidFill>
                  <a:srgbClr val="24292F"/>
                </a:solidFill>
                <a:latin typeface="ui-monospace"/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799B8118-8FAC-0B93-5928-C2E6F071C946}"/>
              </a:ext>
            </a:extLst>
          </p:cNvPr>
          <p:cNvSpPr/>
          <p:nvPr/>
        </p:nvSpPr>
        <p:spPr>
          <a:xfrm>
            <a:off x="6096000" y="2706688"/>
            <a:ext cx="1714500" cy="274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00" dirty="0" err="1">
                <a:solidFill>
                  <a:srgbClr val="24292F"/>
                </a:solidFill>
                <a:latin typeface="ui-monospace"/>
              </a:rPr>
              <a:t>QtAbstractEditorFactoryBase</a:t>
            </a:r>
            <a:r>
              <a:rPr lang="en-US" altLang="zh-CN" sz="1000" dirty="0">
                <a:solidFill>
                  <a:srgbClr val="24292F"/>
                </a:solidFill>
                <a:latin typeface="ui-monospace"/>
              </a:rPr>
              <a:t> </a:t>
            </a:r>
            <a:r>
              <a:rPr lang="en-US" altLang="zh-CN" dirty="0">
                <a:solidFill>
                  <a:srgbClr val="24292F"/>
                </a:solidFill>
                <a:latin typeface="ui-monospace"/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31650D65-8E7C-9F8D-27C8-08DB5EEBE594}"/>
              </a:ext>
            </a:extLst>
          </p:cNvPr>
          <p:cNvSpPr/>
          <p:nvPr/>
        </p:nvSpPr>
        <p:spPr>
          <a:xfrm>
            <a:off x="6175375" y="3309938"/>
            <a:ext cx="1555750" cy="2762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00" dirty="0" err="1">
                <a:solidFill>
                  <a:srgbClr val="24292F"/>
                </a:solidFill>
                <a:latin typeface="ui-monospace"/>
              </a:rPr>
              <a:t>QtAbstractEditorFactory</a:t>
            </a:r>
            <a:r>
              <a:rPr lang="en-US" altLang="zh-CN" sz="1000" dirty="0">
                <a:solidFill>
                  <a:srgbClr val="24292F"/>
                </a:solidFill>
                <a:latin typeface="ui-monospace"/>
              </a:rPr>
              <a:t>  </a:t>
            </a:r>
            <a:r>
              <a:rPr lang="en-US" altLang="zh-CN" dirty="0">
                <a:solidFill>
                  <a:srgbClr val="24292F"/>
                </a:solidFill>
                <a:latin typeface="ui-monospace"/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00396DF2-DA24-67F9-3AB5-D94F0A6C4FB2}"/>
              </a:ext>
            </a:extLst>
          </p:cNvPr>
          <p:cNvSpPr/>
          <p:nvPr/>
        </p:nvSpPr>
        <p:spPr>
          <a:xfrm>
            <a:off x="5457825" y="3775075"/>
            <a:ext cx="1387475" cy="2762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00" dirty="0" err="1">
                <a:solidFill>
                  <a:srgbClr val="24292F"/>
                </a:solidFill>
                <a:latin typeface="ui-monospace"/>
              </a:rPr>
              <a:t>QtVariantEditorFactory</a:t>
            </a:r>
            <a:r>
              <a:rPr lang="en-US" altLang="zh-CN" sz="1000" dirty="0">
                <a:solidFill>
                  <a:srgbClr val="24292F"/>
                </a:solidFill>
                <a:latin typeface="ui-monospace"/>
              </a:rPr>
              <a:t>  </a:t>
            </a:r>
            <a:r>
              <a:rPr lang="en-US" altLang="zh-CN" dirty="0">
                <a:solidFill>
                  <a:srgbClr val="24292F"/>
                </a:solidFill>
                <a:latin typeface="ui-monospace"/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3303E10-643F-22BB-0E7A-AEE7BF8AE93F}"/>
              </a:ext>
            </a:extLst>
          </p:cNvPr>
          <p:cNvSpPr/>
          <p:nvPr/>
        </p:nvSpPr>
        <p:spPr>
          <a:xfrm>
            <a:off x="7043738" y="3775075"/>
            <a:ext cx="1311275" cy="279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00" dirty="0" err="1">
                <a:solidFill>
                  <a:srgbClr val="24292F"/>
                </a:solidFill>
                <a:latin typeface="ui-monospace"/>
              </a:rPr>
              <a:t>QtFontEditorFactory</a:t>
            </a:r>
            <a:r>
              <a:rPr lang="en-US" altLang="zh-CN" sz="1000" dirty="0">
                <a:solidFill>
                  <a:srgbClr val="24292F"/>
                </a:solidFill>
                <a:latin typeface="ui-monospace"/>
              </a:rPr>
              <a:t> </a:t>
            </a:r>
            <a:r>
              <a:rPr lang="en-US" altLang="zh-CN" dirty="0">
                <a:solidFill>
                  <a:srgbClr val="24292F"/>
                </a:solidFill>
                <a:latin typeface="ui-monospace"/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DB877AC7-009C-AF56-88BC-93365ACCBBB5}"/>
              </a:ext>
            </a:extLst>
          </p:cNvPr>
          <p:cNvSpPr/>
          <p:nvPr/>
        </p:nvSpPr>
        <p:spPr>
          <a:xfrm>
            <a:off x="9928225" y="2733675"/>
            <a:ext cx="998538" cy="2762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00" dirty="0" err="1">
                <a:solidFill>
                  <a:srgbClr val="24292F"/>
                </a:solidFill>
                <a:latin typeface="ui-monospace"/>
              </a:rPr>
              <a:t>QWidget</a:t>
            </a:r>
            <a:r>
              <a:rPr lang="en-US" altLang="zh-CN" sz="1000" dirty="0">
                <a:solidFill>
                  <a:srgbClr val="24292F"/>
                </a:solidFill>
                <a:latin typeface="ui-monospace"/>
              </a:rPr>
              <a:t> </a:t>
            </a:r>
            <a:r>
              <a:rPr lang="en-US" altLang="zh-CN" dirty="0">
                <a:solidFill>
                  <a:srgbClr val="24292F"/>
                </a:solidFill>
                <a:latin typeface="ui-monospace"/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70CE8C82-C99C-BA2B-1C28-AC97DD81FD50}"/>
              </a:ext>
            </a:extLst>
          </p:cNvPr>
          <p:cNvSpPr/>
          <p:nvPr/>
        </p:nvSpPr>
        <p:spPr>
          <a:xfrm>
            <a:off x="9467850" y="3336925"/>
            <a:ext cx="1919288" cy="2746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00" dirty="0" err="1">
                <a:solidFill>
                  <a:srgbClr val="24292F"/>
                </a:solidFill>
                <a:latin typeface="ui-monospace"/>
              </a:rPr>
              <a:t>QtAbstractPropertyBrowser</a:t>
            </a:r>
            <a:r>
              <a:rPr lang="en-US" altLang="zh-CN" sz="1000" dirty="0">
                <a:solidFill>
                  <a:srgbClr val="24292F"/>
                </a:solidFill>
                <a:latin typeface="ui-monospace"/>
              </a:rPr>
              <a:t> </a:t>
            </a:r>
            <a:r>
              <a:rPr lang="en-US" altLang="zh-CN" dirty="0">
                <a:solidFill>
                  <a:srgbClr val="24292F"/>
                </a:solidFill>
                <a:latin typeface="ui-monospace"/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E077AC7C-AC8C-6DDB-015F-5F4BE94DD020}"/>
              </a:ext>
            </a:extLst>
          </p:cNvPr>
          <p:cNvSpPr/>
          <p:nvPr/>
        </p:nvSpPr>
        <p:spPr>
          <a:xfrm>
            <a:off x="9928225" y="2189163"/>
            <a:ext cx="998538" cy="274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00" dirty="0" err="1">
                <a:solidFill>
                  <a:srgbClr val="24292F"/>
                </a:solidFill>
                <a:latin typeface="ui-monospace"/>
              </a:rPr>
              <a:t>QObject</a:t>
            </a:r>
            <a:r>
              <a:rPr lang="en-US" altLang="zh-CN" sz="1000" dirty="0">
                <a:solidFill>
                  <a:srgbClr val="24292F"/>
                </a:solidFill>
                <a:latin typeface="ui-monospace"/>
              </a:rPr>
              <a:t> </a:t>
            </a:r>
            <a:r>
              <a:rPr lang="en-US" altLang="zh-CN" dirty="0">
                <a:solidFill>
                  <a:srgbClr val="24292F"/>
                </a:solidFill>
                <a:latin typeface="ui-monospace"/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DE6C6852-5DF4-E6CB-9E2D-C7E215144FFB}"/>
              </a:ext>
            </a:extLst>
          </p:cNvPr>
          <p:cNvSpPr/>
          <p:nvPr/>
        </p:nvSpPr>
        <p:spPr>
          <a:xfrm>
            <a:off x="8712200" y="3784600"/>
            <a:ext cx="1425575" cy="2746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00" dirty="0" err="1">
                <a:solidFill>
                  <a:srgbClr val="24292F"/>
                </a:solidFill>
                <a:latin typeface="ui-monospace"/>
              </a:rPr>
              <a:t>QtTreePropertyBrowser</a:t>
            </a:r>
            <a:r>
              <a:rPr lang="en-US" altLang="zh-CN" sz="1000" dirty="0">
                <a:solidFill>
                  <a:srgbClr val="24292F"/>
                </a:solidFill>
                <a:latin typeface="ui-monospace"/>
              </a:rPr>
              <a:t> </a:t>
            </a:r>
            <a:r>
              <a:rPr lang="en-US" altLang="zh-CN" dirty="0">
                <a:solidFill>
                  <a:srgbClr val="24292F"/>
                </a:solidFill>
                <a:latin typeface="ui-monospace"/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65E1BE2-117A-ADAC-4B0E-634A8A95412F}"/>
              </a:ext>
            </a:extLst>
          </p:cNvPr>
          <p:cNvSpPr/>
          <p:nvPr/>
        </p:nvSpPr>
        <p:spPr>
          <a:xfrm>
            <a:off x="8712200" y="4291013"/>
            <a:ext cx="1616075" cy="274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00" dirty="0" err="1">
                <a:solidFill>
                  <a:srgbClr val="24292F"/>
                </a:solidFill>
                <a:latin typeface="ui-monospace"/>
              </a:rPr>
              <a:t>QtButtonPropertyBrowser</a:t>
            </a:r>
            <a:r>
              <a:rPr lang="en-US" altLang="zh-CN" sz="1000" dirty="0">
                <a:solidFill>
                  <a:srgbClr val="24292F"/>
                </a:solidFill>
                <a:latin typeface="ui-monospace"/>
              </a:rPr>
              <a:t> </a:t>
            </a:r>
            <a:r>
              <a:rPr lang="en-US" altLang="zh-CN" dirty="0">
                <a:solidFill>
                  <a:srgbClr val="24292F"/>
                </a:solidFill>
                <a:latin typeface="ui-monospace"/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7DE15E7C-58A2-53C6-3F85-AF7438918287}"/>
              </a:ext>
            </a:extLst>
          </p:cNvPr>
          <p:cNvSpPr/>
          <p:nvPr/>
        </p:nvSpPr>
        <p:spPr>
          <a:xfrm>
            <a:off x="1439863" y="3760788"/>
            <a:ext cx="1939925" cy="2762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00" dirty="0" err="1">
                <a:solidFill>
                  <a:srgbClr val="24292F"/>
                </a:solidFill>
                <a:latin typeface="ui-monospace"/>
              </a:rPr>
              <a:t>QtStringPropertyManager</a:t>
            </a:r>
            <a:r>
              <a:rPr lang="en-US" altLang="zh-CN" sz="1000" dirty="0">
                <a:solidFill>
                  <a:srgbClr val="24292F"/>
                </a:solidFill>
                <a:latin typeface="ui-monospace"/>
              </a:rPr>
              <a:t> </a:t>
            </a:r>
            <a:r>
              <a:rPr lang="en-US" altLang="zh-CN" dirty="0">
                <a:solidFill>
                  <a:srgbClr val="24292F"/>
                </a:solidFill>
                <a:latin typeface="ui-monospace"/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8B36C907-0FDD-7B24-389A-BAA35C48CE2A}"/>
              </a:ext>
            </a:extLst>
          </p:cNvPr>
          <p:cNvSpPr/>
          <p:nvPr/>
        </p:nvSpPr>
        <p:spPr>
          <a:xfrm>
            <a:off x="5457825" y="4257675"/>
            <a:ext cx="1387475" cy="2762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00" dirty="0" err="1">
                <a:solidFill>
                  <a:srgbClr val="24292F"/>
                </a:solidFill>
                <a:latin typeface="ui-monospace"/>
              </a:rPr>
              <a:t>QtLineEditFactory</a:t>
            </a:r>
            <a:r>
              <a:rPr lang="en-US" altLang="zh-CN" sz="1000" dirty="0">
                <a:solidFill>
                  <a:srgbClr val="24292F"/>
                </a:solidFill>
                <a:latin typeface="ui-monospace"/>
              </a:rPr>
              <a:t> </a:t>
            </a:r>
            <a:r>
              <a:rPr lang="en-US" altLang="zh-CN" dirty="0">
                <a:solidFill>
                  <a:srgbClr val="24292F"/>
                </a:solidFill>
                <a:latin typeface="ui-monospace"/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1ADA1A84-CB9F-FB17-AD9C-547046951E09}"/>
              </a:ext>
            </a:extLst>
          </p:cNvPr>
          <p:cNvSpPr/>
          <p:nvPr/>
        </p:nvSpPr>
        <p:spPr>
          <a:xfrm>
            <a:off x="7043738" y="4265613"/>
            <a:ext cx="1311275" cy="279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00" dirty="0">
                <a:solidFill>
                  <a:srgbClr val="24292F"/>
                </a:solidFill>
                <a:latin typeface="ui-monospace"/>
              </a:rPr>
              <a:t>… </a:t>
            </a:r>
            <a:r>
              <a:rPr lang="en-US" altLang="zh-CN" dirty="0">
                <a:solidFill>
                  <a:srgbClr val="24292F"/>
                </a:solidFill>
                <a:latin typeface="ui-monospace"/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E2BEEC81-7795-2E3C-5FD6-6D8DA58AFA1C}"/>
              </a:ext>
            </a:extLst>
          </p:cNvPr>
          <p:cNvSpPr/>
          <p:nvPr/>
        </p:nvSpPr>
        <p:spPr>
          <a:xfrm>
            <a:off x="10221913" y="3775075"/>
            <a:ext cx="1801812" cy="2762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00" dirty="0" err="1">
                <a:solidFill>
                  <a:srgbClr val="24292F"/>
                </a:solidFill>
                <a:latin typeface="ui-monospace"/>
              </a:rPr>
              <a:t>QtGroupBoxPropertyBrowser</a:t>
            </a:r>
            <a:r>
              <a:rPr lang="en-US" altLang="zh-CN" sz="1000" dirty="0">
                <a:solidFill>
                  <a:srgbClr val="24292F"/>
                </a:solidFill>
                <a:latin typeface="ui-monospace"/>
              </a:rPr>
              <a:t> </a:t>
            </a:r>
            <a:r>
              <a:rPr lang="en-US" altLang="zh-CN" dirty="0">
                <a:solidFill>
                  <a:srgbClr val="24292F"/>
                </a:solidFill>
                <a:latin typeface="ui-monospace"/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B5163698-DAD0-55D0-576C-B1E3DCD64656}"/>
              </a:ext>
            </a:extLst>
          </p:cNvPr>
          <p:cNvCxnSpPr>
            <a:cxnSpLocks/>
            <a:stCxn id="3" idx="2"/>
            <a:endCxn id="63" idx="0"/>
          </p:cNvCxnSpPr>
          <p:nvPr/>
        </p:nvCxnSpPr>
        <p:spPr>
          <a:xfrm>
            <a:off x="954088" y="2463800"/>
            <a:ext cx="0" cy="274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22FD7640-91FC-1E93-EEBB-D61817F31DA0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3363913" y="2463800"/>
            <a:ext cx="0" cy="2651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0DBECB22-7EA2-E94B-4F0A-9E0D7BB51BDD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3363913" y="3005138"/>
            <a:ext cx="0" cy="1905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6663DA56-9F68-0BD6-3300-7540F1CD9092}"/>
              </a:ext>
            </a:extLst>
          </p:cNvPr>
          <p:cNvCxnSpPr>
            <a:cxnSpLocks/>
            <a:stCxn id="70" idx="2"/>
            <a:endCxn id="71" idx="0"/>
          </p:cNvCxnSpPr>
          <p:nvPr/>
        </p:nvCxnSpPr>
        <p:spPr>
          <a:xfrm>
            <a:off x="6953250" y="2981325"/>
            <a:ext cx="0" cy="3286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A38E4C0D-BED7-5DDD-EED9-84BD3C8D27BF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>
            <a:off x="6953250" y="2463800"/>
            <a:ext cx="0" cy="242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0085D6E4-67AE-2DF8-7DAF-CD1CB92C74DE}"/>
              </a:ext>
            </a:extLst>
          </p:cNvPr>
          <p:cNvCxnSpPr>
            <a:cxnSpLocks/>
            <a:stCxn id="71" idx="2"/>
          </p:cNvCxnSpPr>
          <p:nvPr/>
        </p:nvCxnSpPr>
        <p:spPr>
          <a:xfrm>
            <a:off x="6953250" y="3586163"/>
            <a:ext cx="0" cy="1317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2ACB1547-5CB4-EE32-8588-5CC6C3FE761C}"/>
              </a:ext>
            </a:extLst>
          </p:cNvPr>
          <p:cNvCxnSpPr>
            <a:cxnSpLocks/>
            <a:stCxn id="76" idx="2"/>
            <a:endCxn id="74" idx="0"/>
          </p:cNvCxnSpPr>
          <p:nvPr/>
        </p:nvCxnSpPr>
        <p:spPr>
          <a:xfrm>
            <a:off x="10426700" y="2463800"/>
            <a:ext cx="0" cy="2698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F59F9435-E196-4C96-D4B8-7DFDB421ED16}"/>
              </a:ext>
            </a:extLst>
          </p:cNvPr>
          <p:cNvCxnSpPr>
            <a:cxnSpLocks/>
            <a:stCxn id="74" idx="2"/>
            <a:endCxn id="75" idx="0"/>
          </p:cNvCxnSpPr>
          <p:nvPr/>
        </p:nvCxnSpPr>
        <p:spPr>
          <a:xfrm>
            <a:off x="10426700" y="3009900"/>
            <a:ext cx="0" cy="327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952F9D27-4622-DBC0-7B8A-AB08843D4989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10426700" y="3611563"/>
            <a:ext cx="0" cy="115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6" name="矩形 125">
            <a:extLst>
              <a:ext uri="{FF2B5EF4-FFF2-40B4-BE49-F238E27FC236}">
                <a16:creationId xmlns:a16="http://schemas.microsoft.com/office/drawing/2014/main" id="{715B9284-2824-51C0-4179-54E10196AACF}"/>
              </a:ext>
            </a:extLst>
          </p:cNvPr>
          <p:cNvSpPr/>
          <p:nvPr/>
        </p:nvSpPr>
        <p:spPr>
          <a:xfrm>
            <a:off x="1339850" y="3195638"/>
            <a:ext cx="3876675" cy="103187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4D3E047E-4447-045F-BC42-EAEE0CFDD5A0}"/>
              </a:ext>
            </a:extLst>
          </p:cNvPr>
          <p:cNvSpPr/>
          <p:nvPr/>
        </p:nvSpPr>
        <p:spPr>
          <a:xfrm>
            <a:off x="5316538" y="3705225"/>
            <a:ext cx="3119437" cy="96202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9015E286-F7F6-9E43-AF9C-01A30C148107}"/>
              </a:ext>
            </a:extLst>
          </p:cNvPr>
          <p:cNvSpPr/>
          <p:nvPr/>
        </p:nvSpPr>
        <p:spPr>
          <a:xfrm>
            <a:off x="8653463" y="3697288"/>
            <a:ext cx="3411537" cy="96202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66C4C7EF-B63A-C8A1-3E1D-3DD487F9B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9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29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2" grpId="0"/>
      <p:bldP spid="29703" grpId="0"/>
      <p:bldP spid="29704" grpId="0"/>
      <p:bldP spid="143" grpId="0" animBg="1"/>
      <p:bldP spid="29706" grpId="0"/>
      <p:bldP spid="3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126" grpId="0" animBg="1"/>
      <p:bldP spid="127" grpId="0" animBg="1"/>
      <p:bldP spid="1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415D0D-C5CA-324E-E652-08FC8451F0EE}"/>
              </a:ext>
            </a:extLst>
          </p:cNvPr>
          <p:cNvSpPr txBox="1"/>
          <p:nvPr/>
        </p:nvSpPr>
        <p:spPr>
          <a:xfrm>
            <a:off x="344488" y="450850"/>
            <a:ext cx="3279775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05Undo</a:t>
            </a:r>
            <a:r>
              <a:rPr lang="zh-CN" altLang="en-US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核心概念</a:t>
            </a:r>
          </a:p>
        </p:txBody>
      </p:sp>
      <p:pic>
        <p:nvPicPr>
          <p:cNvPr id="30723" name="图片 7" descr="未标题-1">
            <a:extLst>
              <a:ext uri="{FF2B5EF4-FFF2-40B4-BE49-F238E27FC236}">
                <a16:creationId xmlns:a16="http://schemas.microsoft.com/office/drawing/2014/main" id="{422BBDBA-8598-9D14-433E-C5C6D0E72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图片 1" descr="未标题-1">
            <a:extLst>
              <a:ext uri="{FF2B5EF4-FFF2-40B4-BE49-F238E27FC236}">
                <a16:creationId xmlns:a16="http://schemas.microsoft.com/office/drawing/2014/main" id="{75064ED3-A2E1-B782-8DDA-7EFE331E1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7F82440-2772-125C-DC54-6C65B438E619}"/>
              </a:ext>
            </a:extLst>
          </p:cNvPr>
          <p:cNvSpPr txBox="1"/>
          <p:nvPr/>
        </p:nvSpPr>
        <p:spPr>
          <a:xfrm>
            <a:off x="1252538" y="1544638"/>
            <a:ext cx="4606925" cy="4619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Qt’s Undo </a:t>
            </a: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FrameWork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有四个类</a:t>
            </a:r>
            <a:endParaRPr lang="en-US" altLang="zh-CN" sz="1200" dirty="0">
              <a:solidFill>
                <a:srgbClr val="1F4F7D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eaLnBrk="1" hangingPunct="1">
              <a:defRPr/>
            </a:pP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QUndoCommand,QUndoStack,QUndoGroup,QUndoView</a:t>
            </a:r>
            <a:endParaRPr lang="en-US" altLang="zh-CN" sz="1200" dirty="0">
              <a:solidFill>
                <a:srgbClr val="1F4F7D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896625-0AB4-2B2E-7D04-664145EAC78A}"/>
              </a:ext>
            </a:extLst>
          </p:cNvPr>
          <p:cNvSpPr txBox="1"/>
          <p:nvPr/>
        </p:nvSpPr>
        <p:spPr>
          <a:xfrm>
            <a:off x="1252538" y="2333625"/>
            <a:ext cx="6418262" cy="6477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6286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就使用而言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初始时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new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出一个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view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和一个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stack,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并将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stack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放入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view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中。</a:t>
            </a:r>
            <a:endParaRPr lang="en-US" altLang="zh-CN" sz="1200" dirty="0">
              <a:solidFill>
                <a:srgbClr val="1F4F7D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再重写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command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中的</a:t>
            </a:r>
            <a:r>
              <a:rPr lang="en-US" altLang="zh-CN" sz="1200" dirty="0" err="1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redo,undo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方法。</a:t>
            </a:r>
            <a:endParaRPr lang="en-US" altLang="zh-CN" sz="1200" dirty="0">
              <a:solidFill>
                <a:srgbClr val="1F4F7D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在需要的时候将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command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推入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stack</a:t>
            </a: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即可。</a:t>
            </a:r>
            <a:endParaRPr lang="en-US" altLang="zh-CN" sz="1200" dirty="0">
              <a:solidFill>
                <a:srgbClr val="1F4F7D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31752" name="图片 3">
            <a:extLst>
              <a:ext uri="{FF2B5EF4-FFF2-40B4-BE49-F238E27FC236}">
                <a16:creationId xmlns:a16="http://schemas.microsoft.com/office/drawing/2014/main" id="{49DC3B72-8221-8F4A-7AA3-96E402E54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251200"/>
            <a:ext cx="4325937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3" name="图片 5">
            <a:extLst>
              <a:ext uri="{FF2B5EF4-FFF2-40B4-BE49-F238E27FC236}">
                <a16:creationId xmlns:a16="http://schemas.microsoft.com/office/drawing/2014/main" id="{5EFAD993-8B8F-460C-E1E5-9AD53379B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51200"/>
            <a:ext cx="5953125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5DAD3DF8-E9F6-8CC3-4333-4C5676692F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31F7340-91BD-BBBC-8961-0D7B51752AFD}"/>
              </a:ext>
            </a:extLst>
          </p:cNvPr>
          <p:cNvSpPr txBox="1"/>
          <p:nvPr/>
        </p:nvSpPr>
        <p:spPr>
          <a:xfrm>
            <a:off x="344488" y="450850"/>
            <a:ext cx="217805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r>
              <a:rPr lang="zh-CN" altLang="en-US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初版效果</a:t>
            </a:r>
          </a:p>
        </p:txBody>
      </p:sp>
      <p:pic>
        <p:nvPicPr>
          <p:cNvPr id="32771" name="图片 7" descr="未标题-1">
            <a:extLst>
              <a:ext uri="{FF2B5EF4-FFF2-40B4-BE49-F238E27FC236}">
                <a16:creationId xmlns:a16="http://schemas.microsoft.com/office/drawing/2014/main" id="{E18CD6EF-B7C5-EE51-6DF2-6B234634C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图片 1" descr="未标题-1">
            <a:extLst>
              <a:ext uri="{FF2B5EF4-FFF2-40B4-BE49-F238E27FC236}">
                <a16:creationId xmlns:a16="http://schemas.microsoft.com/office/drawing/2014/main" id="{DC305CD9-B5DD-9FA0-A2B9-F9B95234F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图片 3" descr="图形用户界面, 应用程序, Word&#10;&#10;描述已自动生成">
            <a:extLst>
              <a:ext uri="{FF2B5EF4-FFF2-40B4-BE49-F238E27FC236}">
                <a16:creationId xmlns:a16="http://schemas.microsoft.com/office/drawing/2014/main" id="{3B937778-BA29-B6DF-BA15-8AEF50C64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1066800"/>
            <a:ext cx="4208462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9" name="图片 6" descr="图形用户界面, 应用程序, Word&#10;&#10;描述已自动生成">
            <a:extLst>
              <a:ext uri="{FF2B5EF4-FFF2-40B4-BE49-F238E27FC236}">
                <a16:creationId xmlns:a16="http://schemas.microsoft.com/office/drawing/2014/main" id="{FB7CE7A1-9BEC-5E3F-2511-65428B14A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3" y="1062038"/>
            <a:ext cx="7291387" cy="523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FC07EBF9-EF27-6BC3-E66C-1C142EA2DC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37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37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29E206C-51D5-8961-B1B7-31994B7A5669}"/>
              </a:ext>
            </a:extLst>
          </p:cNvPr>
          <p:cNvSpPr txBox="1"/>
          <p:nvPr/>
        </p:nvSpPr>
        <p:spPr>
          <a:xfrm>
            <a:off x="344488" y="450850"/>
            <a:ext cx="217805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r>
              <a:rPr lang="zh-CN" altLang="en-US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写在最后</a:t>
            </a:r>
          </a:p>
        </p:txBody>
      </p:sp>
      <p:pic>
        <p:nvPicPr>
          <p:cNvPr id="33795" name="图片 7" descr="未标题-1">
            <a:extLst>
              <a:ext uri="{FF2B5EF4-FFF2-40B4-BE49-F238E27FC236}">
                <a16:creationId xmlns:a16="http://schemas.microsoft.com/office/drawing/2014/main" id="{07C43621-C4F9-6CED-7DDA-7DC5EC183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图片 1" descr="未标题-1">
            <a:extLst>
              <a:ext uri="{FF2B5EF4-FFF2-40B4-BE49-F238E27FC236}">
                <a16:creationId xmlns:a16="http://schemas.microsoft.com/office/drawing/2014/main" id="{23F6D21C-F390-55DC-FF3B-4C040AFB8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78BE470-FA58-15FF-675D-A98F6B5B25F9}"/>
              </a:ext>
            </a:extLst>
          </p:cNvPr>
          <p:cNvSpPr txBox="1"/>
          <p:nvPr/>
        </p:nvSpPr>
        <p:spPr>
          <a:xfrm>
            <a:off x="728663" y="1335088"/>
            <a:ext cx="6710362" cy="175418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1200" b="1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官方文档</a:t>
            </a:r>
            <a:endParaRPr lang="en-US" altLang="zh-CN" sz="1200" b="1" dirty="0">
              <a:solidFill>
                <a:srgbClr val="1F4F7D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28650" lvl="1" indent="-171450"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D:/software/qt_5_13_1/Docs/Qt-5.13.1/qtdoc/index.html</a:t>
            </a:r>
          </a:p>
          <a:p>
            <a:pPr marL="628650" lvl="1" indent="-171450"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D:/software/qt_5_13_1/Docs/Qt-5.13.1/qtwidgets/graphicsview.html</a:t>
            </a:r>
          </a:p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1200" b="1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官方</a:t>
            </a:r>
            <a:r>
              <a:rPr lang="en-US" altLang="zh-CN" sz="1200" b="1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Demo</a:t>
            </a:r>
          </a:p>
          <a:p>
            <a:pPr marL="628650" lvl="1" indent="-171450" eaLnBrk="1" hangingPunct="1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见</a:t>
            </a: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Qt Creator,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AddressBook,ElesticNode,DragDropRobot</a:t>
            </a:r>
            <a:endParaRPr lang="en-US" altLang="zh-CN" sz="1200" dirty="0">
              <a:solidFill>
                <a:srgbClr val="1F4F7D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1200" b="1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开源项目</a:t>
            </a:r>
            <a:endParaRPr lang="en-US" altLang="zh-CN" sz="1200" b="1" dirty="0">
              <a:solidFill>
                <a:srgbClr val="1F4F7D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28650" lvl="1" indent="-171450"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https://github.com/egan2015/qdraw</a:t>
            </a:r>
          </a:p>
          <a:p>
            <a:pPr marL="628650" lvl="1" indent="-171450"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https://github.com/biolab/orange3</a:t>
            </a:r>
          </a:p>
          <a:p>
            <a:pPr marL="628650" lvl="1" indent="-171450"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zh-CN" sz="1200" dirty="0">
                <a:solidFill>
                  <a:srgbClr val="1F4F7D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https://github.com/olive-editor/olive</a:t>
            </a:r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8C00EA22-C930-CDF2-DEBF-F8D74DCB8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138" y="3768725"/>
            <a:ext cx="1828800" cy="185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6">
            <a:extLst>
              <a:ext uri="{FF2B5EF4-FFF2-40B4-BE49-F238E27FC236}">
                <a16:creationId xmlns:a16="http://schemas.microsoft.com/office/drawing/2014/main" id="{122F666F-3C06-1F1D-73B4-E9DA6E837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700" y="3768725"/>
            <a:ext cx="1836738" cy="185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09102D68-7DB4-64D7-887F-F7A8EC00B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925" y="3863975"/>
            <a:ext cx="2249488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8">
            <a:extLst>
              <a:ext uri="{FF2B5EF4-FFF2-40B4-BE49-F238E27FC236}">
                <a16:creationId xmlns:a16="http://schemas.microsoft.com/office/drawing/2014/main" id="{84ECC51E-EFBD-27A5-17DA-7D881203B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350" y="3863975"/>
            <a:ext cx="2078038" cy="152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6DE1ED-DDE1-C126-0B11-9BD489445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550" y="1247775"/>
            <a:ext cx="3887788" cy="189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667385DB-DE38-DF64-B0A2-33F0BDF79A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" descr="未标题-1">
            <a:extLst>
              <a:ext uri="{FF2B5EF4-FFF2-40B4-BE49-F238E27FC236}">
                <a16:creationId xmlns:a16="http://schemas.microsoft.com/office/drawing/2014/main" id="{BDF5EBE6-8705-6269-48F2-82B4E5FBA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53975"/>
            <a:ext cx="12193588" cy="696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11">
            <a:extLst>
              <a:ext uri="{FF2B5EF4-FFF2-40B4-BE49-F238E27FC236}">
                <a16:creationId xmlns:a16="http://schemas.microsoft.com/office/drawing/2014/main" id="{967D7297-1FD1-05FD-320D-7C468D2FE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00" y="6565181"/>
            <a:ext cx="135175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900" i="1" dirty="0">
                <a:solidFill>
                  <a:schemeClr val="bg1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made by </a:t>
            </a:r>
            <a:r>
              <a:rPr lang="zh-CN" altLang="en-US" sz="900" b="1" i="1" dirty="0">
                <a:solidFill>
                  <a:schemeClr val="bg1"/>
                </a:solidFill>
                <a:latin typeface="JetBrains Mono" panose="02000009000000000000" pitchFamily="49" charset="0"/>
                <a:ea typeface="微软雅黑" panose="020B0503020204020204" pitchFamily="34" charset="-122"/>
                <a:cs typeface="JetBrains Mono" panose="02000009000000000000" pitchFamily="49" charset="0"/>
              </a:rPr>
              <a:t>我不是</a:t>
            </a:r>
            <a:r>
              <a:rPr lang="en-US" altLang="zh-CN" sz="900" b="1" i="1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Qt</a:t>
            </a:r>
            <a:endParaRPr lang="zh-CN" altLang="en-US" sz="900" b="1" i="1" dirty="0">
              <a:solidFill>
                <a:schemeClr val="bg1"/>
              </a:solidFill>
              <a:latin typeface="JetBrains Mono" panose="02000009000000000000" pitchFamily="49" charset="0"/>
              <a:ea typeface="微软雅黑" panose="020B0503020204020204" pitchFamily="34" charset="-122"/>
              <a:cs typeface="JetBrains Mono" panose="02000009000000000000" pitchFamily="49" charset="0"/>
            </a:endParaRPr>
          </a:p>
        </p:txBody>
      </p:sp>
      <p:pic>
        <p:nvPicPr>
          <p:cNvPr id="11" name="图片 10" descr="图标&#10;&#10;描述已自动生成">
            <a:extLst>
              <a:ext uri="{FF2B5EF4-FFF2-40B4-BE49-F238E27FC236}">
                <a16:creationId xmlns:a16="http://schemas.microsoft.com/office/drawing/2014/main" id="{01B81B43-776E-E055-D7A3-CCF7CA624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7675" y="5135578"/>
            <a:ext cx="2809876" cy="1469216"/>
          </a:xfrm>
          <a:prstGeom prst="rect">
            <a:avLst/>
          </a:prstGeom>
        </p:spPr>
      </p:pic>
      <p:pic>
        <p:nvPicPr>
          <p:cNvPr id="15" name="图片 14" descr="手机屏幕的截图&#10;&#10;中度可信度描述已自动生成">
            <a:extLst>
              <a:ext uri="{FF2B5EF4-FFF2-40B4-BE49-F238E27FC236}">
                <a16:creationId xmlns:a16="http://schemas.microsoft.com/office/drawing/2014/main" id="{4A8BFD74-46C9-9A2E-CB25-811D98739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342" y="5222754"/>
            <a:ext cx="1613958" cy="1382040"/>
          </a:xfrm>
          <a:prstGeom prst="rect">
            <a:avLst/>
          </a:prstGeom>
        </p:spPr>
      </p:pic>
      <p:sp>
        <p:nvSpPr>
          <p:cNvPr id="27" name="文本框 3">
            <a:extLst>
              <a:ext uri="{FF2B5EF4-FFF2-40B4-BE49-F238E27FC236}">
                <a16:creationId xmlns:a16="http://schemas.microsoft.com/office/drawing/2014/main" id="{4C19E67D-6BDC-B705-88A1-FF527C2CE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2450" y="6604794"/>
            <a:ext cx="465383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Every individual is different and talented, what you need are passion.</a:t>
            </a:r>
            <a:endParaRPr lang="zh-CN" altLang="en-US" sz="10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 descr="图标&#10;&#10;描述已自动生成">
            <a:extLst>
              <a:ext uri="{FF2B5EF4-FFF2-40B4-BE49-F238E27FC236}">
                <a16:creationId xmlns:a16="http://schemas.microsoft.com/office/drawing/2014/main" id="{55338B84-3664-C822-6D4E-58C7CD0B4C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8" y="823822"/>
            <a:ext cx="785812" cy="360163"/>
          </a:xfrm>
          <a:prstGeom prst="rect">
            <a:avLst/>
          </a:prstGeom>
        </p:spPr>
      </p:pic>
      <p:sp>
        <p:nvSpPr>
          <p:cNvPr id="6" name="文本框 10">
            <a:extLst>
              <a:ext uri="{FF2B5EF4-FFF2-40B4-BE49-F238E27FC236}">
                <a16:creationId xmlns:a16="http://schemas.microsoft.com/office/drawing/2014/main" id="{270BB76C-F84D-E1A0-CC52-2E82658EF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138" y="2116138"/>
            <a:ext cx="6875462" cy="16224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53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53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53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53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9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Semi"/>
              </a:rPr>
              <a:t>Thank You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D52C82-54D7-D978-E9FB-2E1595778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2450" y="5652260"/>
            <a:ext cx="2320861" cy="52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https://github.com/zzzcb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https://cnblogs.com/zach0812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https://space.bilibili.com/441821181</a:t>
            </a:r>
            <a:endParaRPr lang="zh-CN" altLang="en-US" sz="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9996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C6DCDEC-3D87-0160-2626-1FE89D1DF53B}"/>
              </a:ext>
            </a:extLst>
          </p:cNvPr>
          <p:cNvSpPr txBox="1"/>
          <p:nvPr/>
        </p:nvSpPr>
        <p:spPr>
          <a:xfrm>
            <a:off x="344488" y="450850"/>
            <a:ext cx="3287712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方案分析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整体布局</a:t>
            </a:r>
          </a:p>
        </p:txBody>
      </p:sp>
      <p:pic>
        <p:nvPicPr>
          <p:cNvPr id="7171" name="图片 7" descr="未标题-1">
            <a:extLst>
              <a:ext uri="{FF2B5EF4-FFF2-40B4-BE49-F238E27FC236}">
                <a16:creationId xmlns:a16="http://schemas.microsoft.com/office/drawing/2014/main" id="{432F6933-E7EB-769A-EA42-68059536C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" descr="未标题-1">
            <a:extLst>
              <a:ext uri="{FF2B5EF4-FFF2-40B4-BE49-F238E27FC236}">
                <a16:creationId xmlns:a16="http://schemas.microsoft.com/office/drawing/2014/main" id="{6F284B93-A552-CC46-617C-6C7FE45C7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图片 3" descr="图形用户界面&#10;&#10;描述已自动生成">
            <a:extLst>
              <a:ext uri="{FF2B5EF4-FFF2-40B4-BE49-F238E27FC236}">
                <a16:creationId xmlns:a16="http://schemas.microsoft.com/office/drawing/2014/main" id="{2B2BDCBC-9558-1FA8-9A4B-3E1E6D991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38" y="2408238"/>
            <a:ext cx="4981575" cy="313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49470A6-FDF1-B4BD-ED8F-CA225909AC84}"/>
              </a:ext>
            </a:extLst>
          </p:cNvPr>
          <p:cNvCxnSpPr>
            <a:cxnSpLocks/>
          </p:cNvCxnSpPr>
          <p:nvPr/>
        </p:nvCxnSpPr>
        <p:spPr>
          <a:xfrm>
            <a:off x="8408988" y="3505200"/>
            <a:ext cx="114617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06D36E3-EAF6-10F1-EB71-AE3973B084AC}"/>
              </a:ext>
            </a:extLst>
          </p:cNvPr>
          <p:cNvCxnSpPr>
            <a:cxnSpLocks/>
          </p:cNvCxnSpPr>
          <p:nvPr/>
        </p:nvCxnSpPr>
        <p:spPr>
          <a:xfrm flipH="1">
            <a:off x="2549525" y="2787650"/>
            <a:ext cx="108267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1B504FF-C5F7-E4BD-3C80-FA4A9C60044F}"/>
              </a:ext>
            </a:extLst>
          </p:cNvPr>
          <p:cNvCxnSpPr>
            <a:cxnSpLocks/>
          </p:cNvCxnSpPr>
          <p:nvPr/>
        </p:nvCxnSpPr>
        <p:spPr>
          <a:xfrm flipV="1">
            <a:off x="5824538" y="1593850"/>
            <a:ext cx="0" cy="102552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519B72B-F56D-07AA-8D2C-7D517DB9CB97}"/>
              </a:ext>
            </a:extLst>
          </p:cNvPr>
          <p:cNvCxnSpPr>
            <a:cxnSpLocks/>
          </p:cNvCxnSpPr>
          <p:nvPr/>
        </p:nvCxnSpPr>
        <p:spPr>
          <a:xfrm flipH="1">
            <a:off x="2549525" y="4756150"/>
            <a:ext cx="108267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6380E789-E68F-D355-D8AB-F3CC139FD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39300" y="3319463"/>
            <a:ext cx="1992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QtPropertyBrowser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3A82E11-82D7-4689-EAA4-107F66C9D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0900" y="971550"/>
            <a:ext cx="2292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QGraphicsView</a:t>
            </a:r>
            <a:endParaRPr lang="zh-CN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9355786-28FE-73AD-E234-55DB76FDC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2619375"/>
            <a:ext cx="12525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QTreeView</a:t>
            </a:r>
            <a:endParaRPr lang="zh-CN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09E3B25-6C10-220C-0223-39E5527E7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4543425"/>
            <a:ext cx="13509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QUndoView</a:t>
            </a:r>
            <a:endParaRPr lang="zh-CN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B54803B-A5BE-B13C-FF63-845EFAFE8FA2}"/>
              </a:ext>
            </a:extLst>
          </p:cNvPr>
          <p:cNvSpPr txBox="1"/>
          <p:nvPr/>
        </p:nvSpPr>
        <p:spPr>
          <a:xfrm>
            <a:off x="9229725" y="3775075"/>
            <a:ext cx="2811463" cy="10779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属性浏览器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,Qt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官方出品解决方案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属于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Qt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的第三方库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ui-monospace"/>
            </a:endParaRPr>
          </a:p>
          <a:p>
            <a:pPr>
              <a:defRPr/>
            </a:pPr>
            <a:endParaRPr lang="en-US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ui-monospace"/>
            </a:endParaRPr>
          </a:p>
          <a:p>
            <a:pPr>
              <a:defRPr/>
            </a:pPr>
            <a:r>
              <a:rPr lang="zh-CN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使用介绍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https://blog.actorsfit.com/a?ID=00150-5435afb8-1d66-4070-b20c-ffa4de8dc676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6EB5504-AA9E-0B33-7A6D-FF9C356158C5}"/>
              </a:ext>
            </a:extLst>
          </p:cNvPr>
          <p:cNvSpPr txBox="1"/>
          <p:nvPr/>
        </p:nvSpPr>
        <p:spPr>
          <a:xfrm>
            <a:off x="6953250" y="835025"/>
            <a:ext cx="2811463" cy="1062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核心组件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Graphics View Framework,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框架中又划分出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View,Scene,Item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三大概念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ui-monospace"/>
            </a:endParaRPr>
          </a:p>
          <a:p>
            <a:pPr>
              <a:defRPr/>
            </a:pPr>
            <a:endParaRPr lang="en-US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ui-monospace"/>
            </a:endParaRPr>
          </a:p>
          <a:p>
            <a:pPr>
              <a:defRPr/>
            </a:pPr>
            <a:r>
              <a:rPr lang="zh-CN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使用介绍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file:///D:/software/qt_5_13_1/Docs/Qt-5.13.1/qtwidgets/graphicsview.html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CB29681-E509-A85C-6269-6F23220B1F97}"/>
              </a:ext>
            </a:extLst>
          </p:cNvPr>
          <p:cNvSpPr/>
          <p:nvPr/>
        </p:nvSpPr>
        <p:spPr>
          <a:xfrm>
            <a:off x="9229725" y="3790950"/>
            <a:ext cx="2690813" cy="99377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853DCFA-646B-AA5C-4344-6295640E952E}"/>
              </a:ext>
            </a:extLst>
          </p:cNvPr>
          <p:cNvSpPr/>
          <p:nvPr/>
        </p:nvSpPr>
        <p:spPr>
          <a:xfrm>
            <a:off x="6953250" y="854075"/>
            <a:ext cx="2690813" cy="99536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8BB9DCF-7090-823D-43D3-60EBFE031548}"/>
              </a:ext>
            </a:extLst>
          </p:cNvPr>
          <p:cNvSpPr txBox="1"/>
          <p:nvPr/>
        </p:nvSpPr>
        <p:spPr>
          <a:xfrm>
            <a:off x="436563" y="3019425"/>
            <a:ext cx="1762125" cy="5683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QTreeWidget,QTreeView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树状展示 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ui-monospace"/>
            </a:endParaRPr>
          </a:p>
          <a:p>
            <a:pPr>
              <a:defRPr/>
            </a:pPr>
            <a:endParaRPr lang="en-US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ui-monospace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2CA365D-466C-65F8-992C-2F0096E30C40}"/>
              </a:ext>
            </a:extLst>
          </p:cNvPr>
          <p:cNvSpPr/>
          <p:nvPr/>
        </p:nvSpPr>
        <p:spPr>
          <a:xfrm>
            <a:off x="436563" y="3038475"/>
            <a:ext cx="1762125" cy="46672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C5262F5-F4C1-7748-7D9A-09D63FDC3DB2}"/>
              </a:ext>
            </a:extLst>
          </p:cNvPr>
          <p:cNvSpPr txBox="1"/>
          <p:nvPr/>
        </p:nvSpPr>
        <p:spPr>
          <a:xfrm>
            <a:off x="344488" y="5003800"/>
            <a:ext cx="2809875" cy="876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撤销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/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重做组件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,Qt's Undo Framework</a:t>
            </a:r>
          </a:p>
          <a:p>
            <a:pPr>
              <a:defRPr/>
            </a:pPr>
            <a:endParaRPr lang="en-US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ui-monospace"/>
            </a:endParaRPr>
          </a:p>
          <a:p>
            <a:pPr>
              <a:defRPr/>
            </a:pPr>
            <a:r>
              <a:rPr lang="zh-CN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使用介绍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file:///D:/software/qt_5_13_1/Docs/Qt-5.13.1/qtdoc/qundo.html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6F013CB-9761-E2ED-7029-BB2272B354BF}"/>
              </a:ext>
            </a:extLst>
          </p:cNvPr>
          <p:cNvSpPr/>
          <p:nvPr/>
        </p:nvSpPr>
        <p:spPr>
          <a:xfrm>
            <a:off x="392113" y="5003800"/>
            <a:ext cx="2586037" cy="8763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56A5208E-AE35-195F-8F84-90F183826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5" grpId="0"/>
      <p:bldP spid="26" grpId="0"/>
      <p:bldP spid="19" grpId="0"/>
      <p:bldP spid="28" grpId="0"/>
      <p:bldP spid="29" grpId="0" animBg="1"/>
      <p:bldP spid="30" grpId="0" animBg="1"/>
      <p:bldP spid="31" grpId="0"/>
      <p:bldP spid="32" grpId="0" animBg="1"/>
      <p:bldP spid="35" grpId="0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08BEC63-B34F-72A4-F419-0DCCE61E5A5E}"/>
              </a:ext>
            </a:extLst>
          </p:cNvPr>
          <p:cNvSpPr txBox="1"/>
          <p:nvPr/>
        </p:nvSpPr>
        <p:spPr>
          <a:xfrm>
            <a:off x="344488" y="450850"/>
            <a:ext cx="3287712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方案分析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预期效果</a:t>
            </a:r>
          </a:p>
        </p:txBody>
      </p:sp>
      <p:pic>
        <p:nvPicPr>
          <p:cNvPr id="8195" name="图片 7" descr="未标题-1">
            <a:extLst>
              <a:ext uri="{FF2B5EF4-FFF2-40B4-BE49-F238E27FC236}">
                <a16:creationId xmlns:a16="http://schemas.microsoft.com/office/drawing/2014/main" id="{7086E315-FC3F-53CE-4308-1C8A6B2FC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图片 1" descr="未标题-1">
            <a:extLst>
              <a:ext uri="{FF2B5EF4-FFF2-40B4-BE49-F238E27FC236}">
                <a16:creationId xmlns:a16="http://schemas.microsoft.com/office/drawing/2014/main" id="{BC55F5D3-0AA7-6180-2326-A75BE373A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图片 3" descr="图形用户界面&#10;&#10;描述已自动生成">
            <a:extLst>
              <a:ext uri="{FF2B5EF4-FFF2-40B4-BE49-F238E27FC236}">
                <a16:creationId xmlns:a16="http://schemas.microsoft.com/office/drawing/2014/main" id="{9D10616D-6BF8-BD9B-84C6-520F11D5B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1108075"/>
            <a:ext cx="1827212" cy="114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5ABCBED-FD6E-BADD-C13E-843C1DA32F9A}"/>
              </a:ext>
            </a:extLst>
          </p:cNvPr>
          <p:cNvCxnSpPr>
            <a:cxnSpLocks/>
          </p:cNvCxnSpPr>
          <p:nvPr/>
        </p:nvCxnSpPr>
        <p:spPr>
          <a:xfrm>
            <a:off x="1409700" y="1308100"/>
            <a:ext cx="2339975" cy="56197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200" name="图片 14" descr="图形用户界面, 应用程序&#10;&#10;描述已自动生成">
            <a:extLst>
              <a:ext uri="{FF2B5EF4-FFF2-40B4-BE49-F238E27FC236}">
                <a16:creationId xmlns:a16="http://schemas.microsoft.com/office/drawing/2014/main" id="{ED4EEA62-2578-0F13-F6FC-B25945A93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638" y="1108075"/>
            <a:ext cx="7234237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2AB7588F-0245-1E93-9FB3-68F0F4724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4100" y="1350963"/>
            <a:ext cx="17621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900" b="1">
                <a:latin typeface="Times New Roman" panose="02020603050405020304" pitchFamily="18" charset="0"/>
                <a:cs typeface="Times New Roman" panose="02020603050405020304" pitchFamily="18" charset="0"/>
              </a:rPr>
              <a:t>Graphics view framework</a:t>
            </a:r>
            <a:endParaRPr lang="zh-CN" altLang="en-US" sz="9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F5207BA8-715F-DA34-50EE-BB323ECB66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DF73B5-1380-3909-5E74-D2EA3FD2E86C}"/>
              </a:ext>
            </a:extLst>
          </p:cNvPr>
          <p:cNvSpPr txBox="1"/>
          <p:nvPr/>
        </p:nvSpPr>
        <p:spPr>
          <a:xfrm>
            <a:off x="344488" y="450850"/>
            <a:ext cx="3287712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方案分析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预期效果</a:t>
            </a:r>
          </a:p>
        </p:txBody>
      </p:sp>
      <p:pic>
        <p:nvPicPr>
          <p:cNvPr id="9219" name="图片 7" descr="未标题-1">
            <a:extLst>
              <a:ext uri="{FF2B5EF4-FFF2-40B4-BE49-F238E27FC236}">
                <a16:creationId xmlns:a16="http://schemas.microsoft.com/office/drawing/2014/main" id="{752390BB-3B37-129F-4CA2-8E98A7414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图片 1" descr="未标题-1">
            <a:extLst>
              <a:ext uri="{FF2B5EF4-FFF2-40B4-BE49-F238E27FC236}">
                <a16:creationId xmlns:a16="http://schemas.microsoft.com/office/drawing/2014/main" id="{4A3BB2E7-CB8C-10E1-096A-9D1CD37C0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图片 3" descr="图形用户界面&#10;&#10;描述已自动生成">
            <a:extLst>
              <a:ext uri="{FF2B5EF4-FFF2-40B4-BE49-F238E27FC236}">
                <a16:creationId xmlns:a16="http://schemas.microsoft.com/office/drawing/2014/main" id="{2F657DF4-6424-4E03-6883-8B1932C31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1108075"/>
            <a:ext cx="1827212" cy="114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DD81FF7-C8F0-3639-1C7A-9560308EBB2D}"/>
              </a:ext>
            </a:extLst>
          </p:cNvPr>
          <p:cNvCxnSpPr>
            <a:cxnSpLocks/>
          </p:cNvCxnSpPr>
          <p:nvPr/>
        </p:nvCxnSpPr>
        <p:spPr>
          <a:xfrm>
            <a:off x="2063750" y="1493838"/>
            <a:ext cx="1685925" cy="37623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CF4A40A4-FE3E-83AB-689D-82ED70962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4100" y="1298575"/>
            <a:ext cx="122713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900" b="1">
                <a:latin typeface="Times New Roman" panose="02020603050405020304" pitchFamily="18" charset="0"/>
                <a:cs typeface="Times New Roman" panose="02020603050405020304" pitchFamily="18" charset="0"/>
              </a:rPr>
              <a:t>Qt property browser</a:t>
            </a:r>
            <a:endParaRPr lang="zh-CN" altLang="en-US" sz="9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25" name="图片 10" descr="图形用户界面, 应用程序&#10;&#10;描述已自动生成">
            <a:extLst>
              <a:ext uri="{FF2B5EF4-FFF2-40B4-BE49-F238E27FC236}">
                <a16:creationId xmlns:a16="http://schemas.microsoft.com/office/drawing/2014/main" id="{10C72223-3FE7-EB7A-7821-16242CD2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675" y="1108075"/>
            <a:ext cx="7575550" cy="419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190C185A-FD79-EA29-D38D-25022F1152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5B9C5DD-D4D7-B033-79E4-509511D88DB5}"/>
              </a:ext>
            </a:extLst>
          </p:cNvPr>
          <p:cNvSpPr txBox="1"/>
          <p:nvPr/>
        </p:nvSpPr>
        <p:spPr>
          <a:xfrm>
            <a:off x="344488" y="450850"/>
            <a:ext cx="3287712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方案分析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预期效果</a:t>
            </a:r>
          </a:p>
        </p:txBody>
      </p:sp>
      <p:pic>
        <p:nvPicPr>
          <p:cNvPr id="10243" name="图片 7" descr="未标题-1">
            <a:extLst>
              <a:ext uri="{FF2B5EF4-FFF2-40B4-BE49-F238E27FC236}">
                <a16:creationId xmlns:a16="http://schemas.microsoft.com/office/drawing/2014/main" id="{C0057117-753A-3DA4-0A12-F9F3E7BDF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图片 1" descr="未标题-1">
            <a:extLst>
              <a:ext uri="{FF2B5EF4-FFF2-40B4-BE49-F238E27FC236}">
                <a16:creationId xmlns:a16="http://schemas.microsoft.com/office/drawing/2014/main" id="{80D0E90A-2C51-B362-7626-9E517DF2C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图片 3" descr="图形用户界面&#10;&#10;描述已自动生成">
            <a:extLst>
              <a:ext uri="{FF2B5EF4-FFF2-40B4-BE49-F238E27FC236}">
                <a16:creationId xmlns:a16="http://schemas.microsoft.com/office/drawing/2014/main" id="{83A6096C-A1D0-8A13-E48B-06174CD1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1108075"/>
            <a:ext cx="1827212" cy="114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A984C87-4FFC-E15B-EAE3-A1D9719DEDE2}"/>
              </a:ext>
            </a:extLst>
          </p:cNvPr>
          <p:cNvCxnSpPr>
            <a:cxnSpLocks/>
          </p:cNvCxnSpPr>
          <p:nvPr/>
        </p:nvCxnSpPr>
        <p:spPr>
          <a:xfrm>
            <a:off x="763588" y="1350963"/>
            <a:ext cx="2986087" cy="51911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9D02BF51-165F-F7D3-2A5D-680F5B4CE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4100" y="1387475"/>
            <a:ext cx="17621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900" b="1">
                <a:latin typeface="Times New Roman" panose="02020603050405020304" pitchFamily="18" charset="0"/>
                <a:cs typeface="Times New Roman" panose="02020603050405020304" pitchFamily="18" charset="0"/>
              </a:rPr>
              <a:t>QTreeView</a:t>
            </a:r>
            <a:endParaRPr lang="zh-CN" altLang="en-US" sz="9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9" name="图片 6" descr="电子设备的屏幕&#10;&#10;描述已自动生成">
            <a:extLst>
              <a:ext uri="{FF2B5EF4-FFF2-40B4-BE49-F238E27FC236}">
                <a16:creationId xmlns:a16="http://schemas.microsoft.com/office/drawing/2014/main" id="{E6E3D435-CB92-25E3-DDD3-C2C601CD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638" y="1108075"/>
            <a:ext cx="5095875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924F64DA-3DF2-724A-71B0-48717589A3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01141A-E443-1AC0-4D28-D7D668807DB9}"/>
              </a:ext>
            </a:extLst>
          </p:cNvPr>
          <p:cNvSpPr txBox="1"/>
          <p:nvPr/>
        </p:nvSpPr>
        <p:spPr>
          <a:xfrm>
            <a:off x="344488" y="450850"/>
            <a:ext cx="3287712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方案分析</a:t>
            </a:r>
            <a:r>
              <a:rPr lang="en-US" altLang="zh-CN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预期效果</a:t>
            </a:r>
          </a:p>
        </p:txBody>
      </p:sp>
      <p:pic>
        <p:nvPicPr>
          <p:cNvPr id="11267" name="图片 7" descr="未标题-1">
            <a:extLst>
              <a:ext uri="{FF2B5EF4-FFF2-40B4-BE49-F238E27FC236}">
                <a16:creationId xmlns:a16="http://schemas.microsoft.com/office/drawing/2014/main" id="{975C65EF-A38C-013E-CEAF-BF548A8D4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图片 1" descr="未标题-1">
            <a:extLst>
              <a:ext uri="{FF2B5EF4-FFF2-40B4-BE49-F238E27FC236}">
                <a16:creationId xmlns:a16="http://schemas.microsoft.com/office/drawing/2014/main" id="{FD00196F-01D6-7890-CAB1-A4C3F360A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图片 3" descr="图形用户界面&#10;&#10;描述已自动生成">
            <a:extLst>
              <a:ext uri="{FF2B5EF4-FFF2-40B4-BE49-F238E27FC236}">
                <a16:creationId xmlns:a16="http://schemas.microsoft.com/office/drawing/2014/main" id="{2057FE15-2A83-CAFD-9DC1-3B7896809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1108075"/>
            <a:ext cx="1827212" cy="114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1A8EF59-0FEA-4F30-2D5F-21BAA1FE231E}"/>
              </a:ext>
            </a:extLst>
          </p:cNvPr>
          <p:cNvCxnSpPr>
            <a:cxnSpLocks/>
          </p:cNvCxnSpPr>
          <p:nvPr/>
        </p:nvCxnSpPr>
        <p:spPr>
          <a:xfrm flipV="1">
            <a:off x="788988" y="1870075"/>
            <a:ext cx="2960687" cy="13493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596D491F-A38E-6CF2-8B43-35C53A014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4100" y="1681163"/>
            <a:ext cx="17621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900" b="1">
                <a:latin typeface="Times New Roman" panose="02020603050405020304" pitchFamily="18" charset="0"/>
                <a:cs typeface="Times New Roman" panose="02020603050405020304" pitchFamily="18" charset="0"/>
              </a:rPr>
              <a:t>QUndoView</a:t>
            </a:r>
            <a:endParaRPr lang="zh-CN" altLang="en-US" sz="9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73" name="图片 4" descr="电脑屏幕的照片&#10;&#10;中度可信度描述已自动生成">
            <a:extLst>
              <a:ext uri="{FF2B5EF4-FFF2-40B4-BE49-F238E27FC236}">
                <a16:creationId xmlns:a16="http://schemas.microsoft.com/office/drawing/2014/main" id="{1DB230BE-1535-68CA-DBD1-EFF782B5B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0" y="1108075"/>
            <a:ext cx="2051050" cy="508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153CD28E-DB0B-3811-A906-4D894A53E5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15A4159-0ADE-F3B4-C352-2BD59662634D}"/>
              </a:ext>
            </a:extLst>
          </p:cNvPr>
          <p:cNvSpPr txBox="1"/>
          <p:nvPr/>
        </p:nvSpPr>
        <p:spPr>
          <a:xfrm>
            <a:off x="344488" y="450850"/>
            <a:ext cx="5116512" cy="8302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zh-CN" altLang="en-US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前置知识点</a:t>
            </a: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-Qt</a:t>
            </a:r>
            <a:r>
              <a:rPr lang="zh-CN" altLang="en-US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中的坐标系</a:t>
            </a:r>
            <a:endParaRPr lang="zh-CN" altLang="en-US" sz="24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spc="5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15" name="图片 7" descr="未标题-1">
            <a:extLst>
              <a:ext uri="{FF2B5EF4-FFF2-40B4-BE49-F238E27FC236}">
                <a16:creationId xmlns:a16="http://schemas.microsoft.com/office/drawing/2014/main" id="{2FE9B342-76EE-E9A4-DB26-820136C0E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323013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图片 1" descr="未标题-1">
            <a:extLst>
              <a:ext uri="{FF2B5EF4-FFF2-40B4-BE49-F238E27FC236}">
                <a16:creationId xmlns:a16="http://schemas.microsoft.com/office/drawing/2014/main" id="{86823D84-7629-A5F5-6709-02D0BC97E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9B1C69C-F011-B9D0-439D-22129643754F}"/>
              </a:ext>
            </a:extLst>
          </p:cNvPr>
          <p:cNvSpPr txBox="1"/>
          <p:nvPr/>
        </p:nvSpPr>
        <p:spPr>
          <a:xfrm>
            <a:off x="1373188" y="2930525"/>
            <a:ext cx="4197350" cy="20939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endParaRPr lang="en-US" altLang="zh-CN" sz="5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物理坐标系 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(physical 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coord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1"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物理坐标系又称设备坐标系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device 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coord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，窗口的左上角是坐标原点，向右水平增加，向下垂直增加，</a:t>
            </a:r>
            <a:r>
              <a:rPr lang="zh-CN" altLang="en-US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原点是</a:t>
            </a:r>
            <a:r>
              <a:rPr lang="en-US" altLang="zh-CN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(0,0)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，以像素为单位。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eaLnBrk="1" hangingPunct="1">
              <a:buFont typeface="Wingdings" panose="05000000000000000000" pitchFamily="2" charset="2"/>
              <a:buChar char="p"/>
              <a:defRPr/>
            </a:pPr>
            <a:endParaRPr lang="en-US" altLang="zh-CN" sz="5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逻辑坐标系 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(logical 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coord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1"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一种抽象的坐标系，可根据具体问题来定。无单位。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defRPr/>
            </a:pPr>
            <a:endParaRPr lang="en-US" altLang="zh-CN" sz="1200" b="1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默认情况下，逻辑坐标系与物理坐标系相同。</a:t>
            </a: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QPainter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逻辑坐标系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绘制图形，后会将图形的大小和位置转换为物理坐标系，在设备上绘制。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EDBA40C-B07D-6978-A510-8B5F76247ED8}"/>
              </a:ext>
            </a:extLst>
          </p:cNvPr>
          <p:cNvSpPr txBox="1"/>
          <p:nvPr/>
        </p:nvSpPr>
        <p:spPr>
          <a:xfrm>
            <a:off x="1373188" y="2271713"/>
            <a:ext cx="4197350" cy="4619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控件的坐标系由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QPainter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控制。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一般分为两个坐标系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物理坐标系和逻辑坐标系。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005DF0-B06D-4971-A26E-2E1983555284}"/>
              </a:ext>
            </a:extLst>
          </p:cNvPr>
          <p:cNvSpPr txBox="1"/>
          <p:nvPr/>
        </p:nvSpPr>
        <p:spPr>
          <a:xfrm>
            <a:off x="6294438" y="2760663"/>
            <a:ext cx="4945062" cy="17240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Viewport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endParaRPr lang="en-US" altLang="zh-CN" sz="5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viewport</a:t>
            </a:r>
          </a:p>
          <a:p>
            <a:pPr lvl="1" eaLnBrk="1" hangingPunct="1">
              <a:defRPr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Viewport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是对应物理坐标系而言的，它是其中的一个矩形区域。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defRPr/>
            </a:pPr>
            <a:endParaRPr lang="en-US" altLang="zh-CN" sz="5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</a:t>
            </a:r>
          </a:p>
          <a:p>
            <a:pPr lvl="1" eaLnBrk="1" hangingPunct="1">
              <a:defRPr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是对应逻辑坐标系而言的，它是其中的一个矩形区域。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defRPr/>
            </a:pP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Viewport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是指的同一块区域，只是存在于不同的坐标系里面。它们之间的坐标点之间存在映射关系。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929411-B241-2845-3B84-D48F73896187}"/>
              </a:ext>
            </a:extLst>
          </p:cNvPr>
          <p:cNvSpPr txBox="1"/>
          <p:nvPr/>
        </p:nvSpPr>
        <p:spPr>
          <a:xfrm>
            <a:off x="6294438" y="4551363"/>
            <a:ext cx="4945062" cy="646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物理坐标系原点固定，在窗口的左上角，且坐标系方向固定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逻辑坐标系原点、方向，可以由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QPainter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setWindow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来改变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控件可供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QPainter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绘制的</a:t>
            </a:r>
            <a:r>
              <a:rPr lang="zh-CN" altLang="en-US" sz="1200" b="1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，可以由</a:t>
            </a:r>
            <a:r>
              <a:rPr lang="en-US" altLang="zh-CN" sz="1200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QPainter</a:t>
            </a:r>
            <a:r>
              <a:rPr lang="en-US" altLang="zh-CN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200" b="1" dirty="0" err="1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setViewport</a:t>
            </a:r>
            <a:r>
              <a:rPr lang="zh-CN" altLang="en-US" sz="12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来改变</a:t>
            </a:r>
            <a:endParaRPr lang="en-US" altLang="zh-CN" sz="1200" dirty="0">
              <a:solidFill>
                <a:srgbClr val="1F4F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F9AD352B-C006-0949-40A4-97F1AA771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49A228-0A05-AFD7-95A0-6048581B9306}"/>
              </a:ext>
            </a:extLst>
          </p:cNvPr>
          <p:cNvSpPr txBox="1"/>
          <p:nvPr/>
        </p:nvSpPr>
        <p:spPr>
          <a:xfrm>
            <a:off x="344488" y="450850"/>
            <a:ext cx="6684962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zh-CN" altLang="en-US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前置知识点</a:t>
            </a:r>
            <a:r>
              <a:rPr lang="en-US" altLang="zh-CN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-Qt</a:t>
            </a:r>
            <a:r>
              <a:rPr lang="zh-CN" altLang="en-US" sz="2400" b="1" spc="500" dirty="0">
                <a:solidFill>
                  <a:srgbClr val="1F4F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中的坐标系</a:t>
            </a:r>
          </a:p>
        </p:txBody>
      </p:sp>
      <p:pic>
        <p:nvPicPr>
          <p:cNvPr id="14339" name="图片 7" descr="未标题-1">
            <a:extLst>
              <a:ext uri="{FF2B5EF4-FFF2-40B4-BE49-F238E27FC236}">
                <a16:creationId xmlns:a16="http://schemas.microsoft.com/office/drawing/2014/main" id="{AE8F99BB-B1E5-0ED1-E347-78963F3CC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6542088"/>
            <a:ext cx="111410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图片 1" descr="未标题-1">
            <a:extLst>
              <a:ext uri="{FF2B5EF4-FFF2-40B4-BE49-F238E27FC236}">
                <a16:creationId xmlns:a16="http://schemas.microsoft.com/office/drawing/2014/main" id="{BEE9BFF4-98E0-711B-5AE7-F8FBD4431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658813"/>
            <a:ext cx="2716212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1AACE624-AAF9-4EBA-0F67-C46DFB7C568B}"/>
              </a:ext>
            </a:extLst>
          </p:cNvPr>
          <p:cNvSpPr/>
          <p:nvPr/>
        </p:nvSpPr>
        <p:spPr>
          <a:xfrm>
            <a:off x="3948113" y="925513"/>
            <a:ext cx="4033837" cy="169068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D182CFE-5ED1-74A7-5E2D-226FB246F1AD}"/>
              </a:ext>
            </a:extLst>
          </p:cNvPr>
          <p:cNvSpPr txBox="1"/>
          <p:nvPr/>
        </p:nvSpPr>
        <p:spPr>
          <a:xfrm>
            <a:off x="8250238" y="1379538"/>
            <a:ext cx="28098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由于未做任何设置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所以此时物理坐标系与逻辑坐标系重合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ui-monospace"/>
            </a:endParaRPr>
          </a:p>
        </p:txBody>
      </p:sp>
      <p:pic>
        <p:nvPicPr>
          <p:cNvPr id="14344" name="图片 56">
            <a:extLst>
              <a:ext uri="{FF2B5EF4-FFF2-40B4-BE49-F238E27FC236}">
                <a16:creationId xmlns:a16="http://schemas.microsoft.com/office/drawing/2014/main" id="{45CE3F4B-6BE0-BB92-BB06-E50C22FF0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977900"/>
            <a:ext cx="1273175" cy="135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1EC32700-6042-A173-396C-4AF00FAB2674}"/>
              </a:ext>
            </a:extLst>
          </p:cNvPr>
          <p:cNvCxnSpPr>
            <a:cxnSpLocks/>
          </p:cNvCxnSpPr>
          <p:nvPr/>
        </p:nvCxnSpPr>
        <p:spPr>
          <a:xfrm>
            <a:off x="6170613" y="1133475"/>
            <a:ext cx="63817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5DD942A0-28D4-64C9-277F-159828457E2B}"/>
              </a:ext>
            </a:extLst>
          </p:cNvPr>
          <p:cNvCxnSpPr>
            <a:cxnSpLocks/>
          </p:cNvCxnSpPr>
          <p:nvPr/>
        </p:nvCxnSpPr>
        <p:spPr>
          <a:xfrm>
            <a:off x="6170613" y="1133475"/>
            <a:ext cx="0" cy="63658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7" name="文本框 59">
            <a:extLst>
              <a:ext uri="{FF2B5EF4-FFF2-40B4-BE49-F238E27FC236}">
                <a16:creationId xmlns:a16="http://schemas.microsoft.com/office/drawing/2014/main" id="{19F43BD7-379B-97D9-15A3-786F3B3D2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7600" y="925513"/>
            <a:ext cx="7842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Physical X</a:t>
            </a:r>
            <a:endParaRPr lang="zh-CN" altLang="en-US" sz="10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B3835DD-C53A-02E8-FA3F-6A3399E10DDB}"/>
              </a:ext>
            </a:extLst>
          </p:cNvPr>
          <p:cNvSpPr txBox="1"/>
          <p:nvPr/>
        </p:nvSpPr>
        <p:spPr>
          <a:xfrm>
            <a:off x="5892800" y="1100138"/>
            <a:ext cx="346075" cy="749300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en-US" altLang="zh-CN" sz="105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Y</a:t>
            </a:r>
            <a:endParaRPr lang="zh-CN" altLang="en-US" sz="105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B9C4541C-E792-5D9E-5395-3589DA941719}"/>
              </a:ext>
            </a:extLst>
          </p:cNvPr>
          <p:cNvCxnSpPr>
            <a:cxnSpLocks/>
          </p:cNvCxnSpPr>
          <p:nvPr/>
        </p:nvCxnSpPr>
        <p:spPr>
          <a:xfrm>
            <a:off x="6184900" y="1135063"/>
            <a:ext cx="142081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2977521-F4FE-F004-51F4-68216FE1BA74}"/>
              </a:ext>
            </a:extLst>
          </p:cNvPr>
          <p:cNvCxnSpPr>
            <a:cxnSpLocks/>
          </p:cNvCxnSpPr>
          <p:nvPr/>
        </p:nvCxnSpPr>
        <p:spPr>
          <a:xfrm>
            <a:off x="6170613" y="1117600"/>
            <a:ext cx="0" cy="131921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51" name="文本框 63">
            <a:extLst>
              <a:ext uri="{FF2B5EF4-FFF2-40B4-BE49-F238E27FC236}">
                <a16:creationId xmlns:a16="http://schemas.microsoft.com/office/drawing/2014/main" id="{16F0BDA9-DE0F-DFCE-3377-D36958A89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4838" y="927100"/>
            <a:ext cx="12731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Logical X</a:t>
            </a:r>
            <a:endParaRPr lang="zh-CN" altLang="en-US" sz="10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73FF67F4-A891-C4AC-6629-ECDD5CEB8A60}"/>
              </a:ext>
            </a:extLst>
          </p:cNvPr>
          <p:cNvSpPr txBox="1"/>
          <p:nvPr/>
        </p:nvSpPr>
        <p:spPr>
          <a:xfrm>
            <a:off x="5892800" y="1863725"/>
            <a:ext cx="346075" cy="793750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en-US" altLang="zh-CN" sz="105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Logical Y</a:t>
            </a:r>
            <a:endParaRPr lang="zh-CN" altLang="en-US" sz="105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B4EC7A1F-B26E-9B4B-EF24-360DBD0981B9}"/>
              </a:ext>
            </a:extLst>
          </p:cNvPr>
          <p:cNvSpPr/>
          <p:nvPr/>
        </p:nvSpPr>
        <p:spPr>
          <a:xfrm>
            <a:off x="6170613" y="1128713"/>
            <a:ext cx="30162" cy="285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4354" name="组合 7182">
            <a:extLst>
              <a:ext uri="{FF2B5EF4-FFF2-40B4-BE49-F238E27FC236}">
                <a16:creationId xmlns:a16="http://schemas.microsoft.com/office/drawing/2014/main" id="{F537C1C2-9F46-9000-F9E7-0923678E1017}"/>
              </a:ext>
            </a:extLst>
          </p:cNvPr>
          <p:cNvGrpSpPr>
            <a:grpSpLocks/>
          </p:cNvGrpSpPr>
          <p:nvPr/>
        </p:nvGrpSpPr>
        <p:grpSpPr bwMode="auto">
          <a:xfrm>
            <a:off x="5856288" y="2852738"/>
            <a:ext cx="1830387" cy="1698625"/>
            <a:chOff x="6196875" y="3111553"/>
            <a:chExt cx="2607328" cy="2498940"/>
          </a:xfrm>
        </p:grpSpPr>
        <p:pic>
          <p:nvPicPr>
            <p:cNvPr id="14391" name="图片 7167">
              <a:extLst>
                <a:ext uri="{FF2B5EF4-FFF2-40B4-BE49-F238E27FC236}">
                  <a16:creationId xmlns:a16="http://schemas.microsoft.com/office/drawing/2014/main" id="{C71335B2-6D6F-EEF5-C56D-28AED628E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5275" y="3111553"/>
              <a:ext cx="1895475" cy="218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F5BEA9EF-3976-B482-8974-99829893FE10}"/>
                </a:ext>
              </a:extLst>
            </p:cNvPr>
            <p:cNvCxnSpPr>
              <a:cxnSpLocks/>
            </p:cNvCxnSpPr>
            <p:nvPr/>
          </p:nvCxnSpPr>
          <p:spPr>
            <a:xfrm>
              <a:off x="6644621" y="3415163"/>
              <a:ext cx="1895006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93" name="文本框 80">
              <a:extLst>
                <a:ext uri="{FF2B5EF4-FFF2-40B4-BE49-F238E27FC236}">
                  <a16:creationId xmlns:a16="http://schemas.microsoft.com/office/drawing/2014/main" id="{D9613146-D103-74E8-0A65-08F484AD0F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1876" y="3197363"/>
              <a:ext cx="1362327" cy="296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Physical X</a:t>
              </a:r>
              <a:endParaRPr lang="zh-CN" altLang="en-US" sz="1000" b="1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19089528-EFD0-53E9-AE81-296864BDD034}"/>
                </a:ext>
              </a:extLst>
            </p:cNvPr>
            <p:cNvCxnSpPr>
              <a:cxnSpLocks/>
            </p:cNvCxnSpPr>
            <p:nvPr/>
          </p:nvCxnSpPr>
          <p:spPr>
            <a:xfrm>
              <a:off x="7592123" y="4311978"/>
              <a:ext cx="947504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82C0AB9D-7D6D-2E56-725C-D2A318849CBD}"/>
                </a:ext>
              </a:extLst>
            </p:cNvPr>
            <p:cNvCxnSpPr>
              <a:cxnSpLocks/>
            </p:cNvCxnSpPr>
            <p:nvPr/>
          </p:nvCxnSpPr>
          <p:spPr>
            <a:xfrm>
              <a:off x="6651404" y="3415163"/>
              <a:ext cx="0" cy="1877708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BD40D261-6393-0BFB-E795-639DA9F13332}"/>
                </a:ext>
              </a:extLst>
            </p:cNvPr>
            <p:cNvSpPr txBox="1"/>
            <p:nvPr/>
          </p:nvSpPr>
          <p:spPr>
            <a:xfrm>
              <a:off x="6196875" y="4318984"/>
              <a:ext cx="492973" cy="1291509"/>
            </a:xfrm>
            <a:prstGeom prst="rect">
              <a:avLst/>
            </a:prstGeom>
            <a:noFill/>
          </p:spPr>
          <p:txBody>
            <a:bodyPr vert="eaVert">
              <a:spAutoFit/>
            </a:bodyPr>
            <a:lstStyle/>
            <a:p>
              <a:pPr>
                <a:defRPr/>
              </a:pPr>
              <a:r>
                <a:rPr lang="en-US" altLang="zh-CN" sz="105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Physical Y</a:t>
              </a:r>
              <a:endParaRPr lang="zh-CN" altLang="en-US" sz="105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8A04BA67-37EB-285C-7D92-48297AE15139}"/>
                </a:ext>
              </a:extLst>
            </p:cNvPr>
            <p:cNvCxnSpPr>
              <a:cxnSpLocks/>
              <a:endCxn id="14391" idx="2"/>
            </p:cNvCxnSpPr>
            <p:nvPr/>
          </p:nvCxnSpPr>
          <p:spPr>
            <a:xfrm>
              <a:off x="7592123" y="4311978"/>
              <a:ext cx="0" cy="98089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98" name="文本框 90">
              <a:extLst>
                <a:ext uri="{FF2B5EF4-FFF2-40B4-BE49-F238E27FC236}">
                  <a16:creationId xmlns:a16="http://schemas.microsoft.com/office/drawing/2014/main" id="{00CE9357-1853-7F4A-FAEB-9E4F0B6FC6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04809" y="3927235"/>
              <a:ext cx="1135937" cy="362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Logical X</a:t>
              </a:r>
              <a:endParaRPr lang="zh-CN" altLang="en-US" sz="1000" b="1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25D943C0-7BD1-D7EE-B97A-6DD780875262}"/>
                </a:ext>
              </a:extLst>
            </p:cNvPr>
            <p:cNvSpPr txBox="1"/>
            <p:nvPr/>
          </p:nvSpPr>
          <p:spPr>
            <a:xfrm>
              <a:off x="7142116" y="4347010"/>
              <a:ext cx="492973" cy="945861"/>
            </a:xfrm>
            <a:prstGeom prst="rect">
              <a:avLst/>
            </a:prstGeom>
            <a:noFill/>
          </p:spPr>
          <p:txBody>
            <a:bodyPr vert="eaVert">
              <a:spAutoFit/>
            </a:bodyPr>
            <a:lstStyle/>
            <a:p>
              <a:pPr>
                <a:defRPr/>
              </a:pPr>
              <a:r>
                <a:rPr lang="en-US" altLang="zh-CN" sz="105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Logical Y</a:t>
              </a:r>
              <a:endParaRPr lang="zh-CN" altLang="en-US" sz="105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5" name="矩形 94">
            <a:extLst>
              <a:ext uri="{FF2B5EF4-FFF2-40B4-BE49-F238E27FC236}">
                <a16:creationId xmlns:a16="http://schemas.microsoft.com/office/drawing/2014/main" id="{3CC4C17F-2703-BC51-4560-E9CF1CC9CE29}"/>
              </a:ext>
            </a:extLst>
          </p:cNvPr>
          <p:cNvSpPr/>
          <p:nvPr/>
        </p:nvSpPr>
        <p:spPr>
          <a:xfrm>
            <a:off x="3948113" y="2708275"/>
            <a:ext cx="4048125" cy="173196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F8E538FB-4F33-DC1D-E4E8-2BDC65B796B1}"/>
              </a:ext>
            </a:extLst>
          </p:cNvPr>
          <p:cNvSpPr txBox="1"/>
          <p:nvPr/>
        </p:nvSpPr>
        <p:spPr>
          <a:xfrm>
            <a:off x="8315325" y="4879975"/>
            <a:ext cx="2809875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使用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setViewport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改变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Qpainter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显示区域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ui-monospace"/>
            </a:endParaRPr>
          </a:p>
          <a:p>
            <a:pPr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使用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setWindow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改变逻辑坐标系原点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ui-monospace"/>
            </a:endParaRPr>
          </a:p>
        </p:txBody>
      </p:sp>
      <p:pic>
        <p:nvPicPr>
          <p:cNvPr id="14357" name="图片 7186">
            <a:extLst>
              <a:ext uri="{FF2B5EF4-FFF2-40B4-BE49-F238E27FC236}">
                <a16:creationId xmlns:a16="http://schemas.microsoft.com/office/drawing/2014/main" id="{5531927E-4332-16ED-FA99-C52FD8621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5054600"/>
            <a:ext cx="1231900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8" name="文本框 100">
            <a:extLst>
              <a:ext uri="{FF2B5EF4-FFF2-40B4-BE49-F238E27FC236}">
                <a16:creationId xmlns:a16="http://schemas.microsoft.com/office/drawing/2014/main" id="{4198E3DA-FAC3-6855-53D3-C9C3CEA75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1463" y="4986338"/>
            <a:ext cx="792162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Physical X</a:t>
            </a:r>
            <a:endParaRPr lang="zh-CN" altLang="en-US" sz="10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5316274-2048-3482-677D-42ECD8FF4094}"/>
              </a:ext>
            </a:extLst>
          </p:cNvPr>
          <p:cNvCxnSpPr>
            <a:cxnSpLocks/>
          </p:cNvCxnSpPr>
          <p:nvPr/>
        </p:nvCxnSpPr>
        <p:spPr bwMode="auto">
          <a:xfrm>
            <a:off x="6677025" y="5211763"/>
            <a:ext cx="557213" cy="15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B633C1EB-D837-35B9-C910-A47487A6CE03}"/>
              </a:ext>
            </a:extLst>
          </p:cNvPr>
          <p:cNvSpPr txBox="1"/>
          <p:nvPr/>
        </p:nvSpPr>
        <p:spPr bwMode="auto">
          <a:xfrm>
            <a:off x="6519863" y="5227638"/>
            <a:ext cx="227012" cy="711200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en-US" altLang="zh-CN" sz="105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Y</a:t>
            </a:r>
            <a:endParaRPr lang="zh-CN" altLang="en-US" sz="105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7AA9A17B-CEF6-3C3C-DB26-51EB84DE0583}"/>
              </a:ext>
            </a:extLst>
          </p:cNvPr>
          <p:cNvCxnSpPr>
            <a:cxnSpLocks/>
            <a:endCxn id="14357" idx="1"/>
          </p:cNvCxnSpPr>
          <p:nvPr/>
        </p:nvCxnSpPr>
        <p:spPr bwMode="auto">
          <a:xfrm flipH="1">
            <a:off x="6659563" y="5245100"/>
            <a:ext cx="4762" cy="46355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5DF33F9E-53F5-3D3D-D9FC-EDC294EEBACA}"/>
              </a:ext>
            </a:extLst>
          </p:cNvPr>
          <p:cNvCxnSpPr>
            <a:cxnSpLocks/>
          </p:cNvCxnSpPr>
          <p:nvPr/>
        </p:nvCxnSpPr>
        <p:spPr bwMode="auto">
          <a:xfrm>
            <a:off x="6665913" y="5207000"/>
            <a:ext cx="122555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4A7481F9-439B-B705-9719-F9DF46686AC1}"/>
              </a:ext>
            </a:extLst>
          </p:cNvPr>
          <p:cNvCxnSpPr>
            <a:cxnSpLocks/>
          </p:cNvCxnSpPr>
          <p:nvPr/>
        </p:nvCxnSpPr>
        <p:spPr bwMode="auto">
          <a:xfrm>
            <a:off x="6665913" y="5205413"/>
            <a:ext cx="0" cy="11557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64" name="文本框 112">
            <a:extLst>
              <a:ext uri="{FF2B5EF4-FFF2-40B4-BE49-F238E27FC236}">
                <a16:creationId xmlns:a16="http://schemas.microsoft.com/office/drawing/2014/main" id="{DBE1DC13-FE36-D8D3-6E6C-94F3EBB13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4088" y="4960938"/>
            <a:ext cx="8620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Logical X</a:t>
            </a:r>
            <a:endParaRPr lang="zh-CN" altLang="en-US" sz="10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80212CA9-0544-7823-7BAC-8E9071747FBA}"/>
              </a:ext>
            </a:extLst>
          </p:cNvPr>
          <p:cNvSpPr txBox="1"/>
          <p:nvPr/>
        </p:nvSpPr>
        <p:spPr bwMode="auto">
          <a:xfrm>
            <a:off x="6416675" y="5722938"/>
            <a:ext cx="346075" cy="887412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en-US" altLang="zh-CN" sz="105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Logical Y</a:t>
            </a:r>
            <a:endParaRPr lang="zh-CN" altLang="en-US" sz="105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197" name="直接箭头连接符 7196">
            <a:extLst>
              <a:ext uri="{FF2B5EF4-FFF2-40B4-BE49-F238E27FC236}">
                <a16:creationId xmlns:a16="http://schemas.microsoft.com/office/drawing/2014/main" id="{CFE89366-76A0-D39E-9005-3826E7EA6473}"/>
              </a:ext>
            </a:extLst>
          </p:cNvPr>
          <p:cNvCxnSpPr/>
          <p:nvPr/>
        </p:nvCxnSpPr>
        <p:spPr bwMode="auto">
          <a:xfrm flipH="1" flipV="1">
            <a:off x="6659563" y="4794250"/>
            <a:ext cx="6350" cy="4111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864B637A-2938-303E-EA71-87141287F9F3}"/>
              </a:ext>
            </a:extLst>
          </p:cNvPr>
          <p:cNvCxnSpPr>
            <a:cxnSpLocks/>
          </p:cNvCxnSpPr>
          <p:nvPr/>
        </p:nvCxnSpPr>
        <p:spPr bwMode="auto">
          <a:xfrm flipH="1">
            <a:off x="6238875" y="5210175"/>
            <a:ext cx="420688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368" name="文本框 7200">
            <a:extLst>
              <a:ext uri="{FF2B5EF4-FFF2-40B4-BE49-F238E27FC236}">
                <a16:creationId xmlns:a16="http://schemas.microsoft.com/office/drawing/2014/main" id="{B4A00C63-DD47-DE1E-7DE3-05FBD73A0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4113" y="5032375"/>
            <a:ext cx="5000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800" i="1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endParaRPr lang="zh-CN" altLang="en-US" sz="8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69" name="文本框 7201">
            <a:extLst>
              <a:ext uri="{FF2B5EF4-FFF2-40B4-BE49-F238E27FC236}">
                <a16:creationId xmlns:a16="http://schemas.microsoft.com/office/drawing/2014/main" id="{5BB68FF6-25FA-9A59-B0C7-6F9AB4854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4876800"/>
            <a:ext cx="2222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00" i="1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endParaRPr lang="zh-CN" altLang="en-US" sz="1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3F0EE0A9-2BC7-7CA6-3918-734D733A4BC1}"/>
              </a:ext>
            </a:extLst>
          </p:cNvPr>
          <p:cNvSpPr/>
          <p:nvPr/>
        </p:nvSpPr>
        <p:spPr>
          <a:xfrm>
            <a:off x="3948113" y="4486275"/>
            <a:ext cx="4048125" cy="196215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67092799-45AC-DDF1-B2B5-350EF2399F68}"/>
              </a:ext>
            </a:extLst>
          </p:cNvPr>
          <p:cNvSpPr txBox="1"/>
          <p:nvPr/>
        </p:nvSpPr>
        <p:spPr>
          <a:xfrm>
            <a:off x="8315325" y="3113088"/>
            <a:ext cx="2809875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使用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setWindow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rPr>
              <a:t>改变逻辑坐标系原点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ui-monospace"/>
            </a:endParaRPr>
          </a:p>
        </p:txBody>
      </p: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6AF2C3A9-45B2-EEA3-F629-EF57ED083F06}"/>
              </a:ext>
            </a:extLst>
          </p:cNvPr>
          <p:cNvCxnSpPr>
            <a:cxnSpLocks/>
          </p:cNvCxnSpPr>
          <p:nvPr/>
        </p:nvCxnSpPr>
        <p:spPr>
          <a:xfrm flipV="1">
            <a:off x="3695700" y="1379538"/>
            <a:ext cx="0" cy="451643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A6E67286-2AFC-FEBD-847E-38E90D3B4AD4}"/>
              </a:ext>
            </a:extLst>
          </p:cNvPr>
          <p:cNvCxnSpPr>
            <a:cxnSpLocks/>
          </p:cNvCxnSpPr>
          <p:nvPr/>
        </p:nvCxnSpPr>
        <p:spPr>
          <a:xfrm>
            <a:off x="3565525" y="1873250"/>
            <a:ext cx="3825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6F7F36C6-B0AB-F09A-936D-2250D443CAE3}"/>
              </a:ext>
            </a:extLst>
          </p:cNvPr>
          <p:cNvCxnSpPr>
            <a:cxnSpLocks/>
          </p:cNvCxnSpPr>
          <p:nvPr/>
        </p:nvCxnSpPr>
        <p:spPr>
          <a:xfrm>
            <a:off x="3565525" y="3573463"/>
            <a:ext cx="3587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28A4A4B5-441F-8466-C376-53935288BDEA}"/>
              </a:ext>
            </a:extLst>
          </p:cNvPr>
          <p:cNvCxnSpPr>
            <a:cxnSpLocks/>
          </p:cNvCxnSpPr>
          <p:nvPr/>
        </p:nvCxnSpPr>
        <p:spPr>
          <a:xfrm>
            <a:off x="3514725" y="5530850"/>
            <a:ext cx="3603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8" name="椭圆 137">
            <a:extLst>
              <a:ext uri="{FF2B5EF4-FFF2-40B4-BE49-F238E27FC236}">
                <a16:creationId xmlns:a16="http://schemas.microsoft.com/office/drawing/2014/main" id="{68E00B61-41FC-D9B5-6223-B167AADA70BD}"/>
              </a:ext>
            </a:extLst>
          </p:cNvPr>
          <p:cNvSpPr/>
          <p:nvPr/>
        </p:nvSpPr>
        <p:spPr>
          <a:xfrm>
            <a:off x="6835775" y="3662363"/>
            <a:ext cx="30163" cy="285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9" name="椭圆 138">
            <a:extLst>
              <a:ext uri="{FF2B5EF4-FFF2-40B4-BE49-F238E27FC236}">
                <a16:creationId xmlns:a16="http://schemas.microsoft.com/office/drawing/2014/main" id="{5A582CB7-B602-C012-DC73-BF32A049AB51}"/>
              </a:ext>
            </a:extLst>
          </p:cNvPr>
          <p:cNvSpPr/>
          <p:nvPr/>
        </p:nvSpPr>
        <p:spPr>
          <a:xfrm>
            <a:off x="6181725" y="3076575"/>
            <a:ext cx="31750" cy="285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3690BFD1-D070-D230-6938-B7826A6CD0E7}"/>
              </a:ext>
            </a:extLst>
          </p:cNvPr>
          <p:cNvSpPr/>
          <p:nvPr/>
        </p:nvSpPr>
        <p:spPr>
          <a:xfrm>
            <a:off x="6650038" y="5226050"/>
            <a:ext cx="31750" cy="285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4379" name="组合 9">
            <a:extLst>
              <a:ext uri="{FF2B5EF4-FFF2-40B4-BE49-F238E27FC236}">
                <a16:creationId xmlns:a16="http://schemas.microsoft.com/office/drawing/2014/main" id="{76C6CE34-3760-E646-7B24-BB5647942425}"/>
              </a:ext>
            </a:extLst>
          </p:cNvPr>
          <p:cNvGrpSpPr>
            <a:grpSpLocks/>
          </p:cNvGrpSpPr>
          <p:nvPr/>
        </p:nvGrpSpPr>
        <p:grpSpPr bwMode="auto">
          <a:xfrm>
            <a:off x="11139488" y="2911475"/>
            <a:ext cx="996950" cy="1711325"/>
            <a:chOff x="11125200" y="2708275"/>
            <a:chExt cx="1066800" cy="1711325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F9886E0-E4C9-DB75-CB19-DE44E92ED581}"/>
                </a:ext>
              </a:extLst>
            </p:cNvPr>
            <p:cNvSpPr/>
            <p:nvPr/>
          </p:nvSpPr>
          <p:spPr>
            <a:xfrm>
              <a:off x="11125200" y="2708275"/>
              <a:ext cx="1066800" cy="171132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81F88E1F-F12D-7E9C-0166-52E827F247E8}"/>
                </a:ext>
              </a:extLst>
            </p:cNvPr>
            <p:cNvSpPr txBox="1"/>
            <p:nvPr/>
          </p:nvSpPr>
          <p:spPr>
            <a:xfrm>
              <a:off x="11267893" y="2779713"/>
              <a:ext cx="861254" cy="15684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ui-monospace"/>
                </a:rPr>
                <a:t>painter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ui-monospace"/>
                </a:rPr>
                <a:t>可绘制区域如淡蓝色区域所示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ui-monospace"/>
              </a:endParaRPr>
            </a:p>
          </p:txBody>
        </p:sp>
      </p:grp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DE08A0FA-C01A-265E-1EBB-96FD0C5231BA}"/>
              </a:ext>
            </a:extLst>
          </p:cNvPr>
          <p:cNvCxnSpPr>
            <a:cxnSpLocks/>
          </p:cNvCxnSpPr>
          <p:nvPr/>
        </p:nvCxnSpPr>
        <p:spPr>
          <a:xfrm flipV="1">
            <a:off x="11060113" y="1379538"/>
            <a:ext cx="0" cy="451643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381" name="图片 3">
            <a:extLst>
              <a:ext uri="{FF2B5EF4-FFF2-40B4-BE49-F238E27FC236}">
                <a16:creationId xmlns:a16="http://schemas.microsoft.com/office/drawing/2014/main" id="{C28CAC36-8D56-C327-84BA-6796C9A4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8" y="2709863"/>
            <a:ext cx="2978150" cy="173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82" name="图片 5">
            <a:extLst>
              <a:ext uri="{FF2B5EF4-FFF2-40B4-BE49-F238E27FC236}">
                <a16:creationId xmlns:a16="http://schemas.microsoft.com/office/drawing/2014/main" id="{6A6D7534-C8FA-9E85-9319-22A348839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25" y="1203325"/>
            <a:ext cx="18859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83" name="图片 9">
            <a:extLst>
              <a:ext uri="{FF2B5EF4-FFF2-40B4-BE49-F238E27FC236}">
                <a16:creationId xmlns:a16="http://schemas.microsoft.com/office/drawing/2014/main" id="{ADAC2258-7940-8E55-2DB9-CE44BFD4E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5" y="3057525"/>
            <a:ext cx="1903413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F429EF6-0B5A-1DB6-F3ED-9965513248E9}"/>
              </a:ext>
            </a:extLst>
          </p:cNvPr>
          <p:cNvSpPr/>
          <p:nvPr/>
        </p:nvSpPr>
        <p:spPr bwMode="auto">
          <a:xfrm>
            <a:off x="6192838" y="1119188"/>
            <a:ext cx="1252537" cy="121126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C365A41-9E7A-493A-614A-2B6F8B0B114F}"/>
              </a:ext>
            </a:extLst>
          </p:cNvPr>
          <p:cNvSpPr/>
          <p:nvPr/>
        </p:nvSpPr>
        <p:spPr bwMode="auto">
          <a:xfrm>
            <a:off x="6173788" y="3051175"/>
            <a:ext cx="1350962" cy="1295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832EB0D-18A7-9274-5023-E105E890E469}"/>
              </a:ext>
            </a:extLst>
          </p:cNvPr>
          <p:cNvSpPr/>
          <p:nvPr/>
        </p:nvSpPr>
        <p:spPr bwMode="auto">
          <a:xfrm>
            <a:off x="6030913" y="4513263"/>
            <a:ext cx="1289050" cy="1295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4387" name="图片 16">
            <a:extLst>
              <a:ext uri="{FF2B5EF4-FFF2-40B4-BE49-F238E27FC236}">
                <a16:creationId xmlns:a16="http://schemas.microsoft.com/office/drawing/2014/main" id="{E4361378-6EE5-920F-D3C9-122925B92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613" y="4818063"/>
            <a:ext cx="1930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88" name="图片 18">
            <a:extLst>
              <a:ext uri="{FF2B5EF4-FFF2-40B4-BE49-F238E27FC236}">
                <a16:creationId xmlns:a16="http://schemas.microsoft.com/office/drawing/2014/main" id="{FD2122EC-F9AB-9F13-BAAB-CFEA21964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0" y="3392488"/>
            <a:ext cx="2606675" cy="82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676C822B-4498-D34C-00A1-18678986D0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1" y="501749"/>
            <a:ext cx="785812" cy="360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4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4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4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4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4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4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4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4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4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7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7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8" grpId="0"/>
      <p:bldP spid="48" grpId="1"/>
      <p:bldP spid="14347" grpId="0"/>
      <p:bldP spid="61" grpId="0"/>
      <p:bldP spid="14351" grpId="0"/>
      <p:bldP spid="65" grpId="0"/>
      <p:bldP spid="66" grpId="0" animBg="1"/>
      <p:bldP spid="95" grpId="0" animBg="1"/>
      <p:bldP spid="95" grpId="1" animBg="1"/>
      <p:bldP spid="96" grpId="0"/>
      <p:bldP spid="96" grpId="1"/>
      <p:bldP spid="14358" grpId="0"/>
      <p:bldP spid="103" grpId="0"/>
      <p:bldP spid="14364" grpId="0"/>
      <p:bldP spid="114" grpId="0"/>
      <p:bldP spid="14368" grpId="0"/>
      <p:bldP spid="14369" grpId="0"/>
      <p:bldP spid="126" grpId="0" animBg="1"/>
      <p:bldP spid="126" grpId="1" animBg="1"/>
      <p:bldP spid="127" grpId="0"/>
      <p:bldP spid="127" grpId="1"/>
      <p:bldP spid="138" grpId="0" animBg="1"/>
      <p:bldP spid="139" grpId="0" animBg="1"/>
      <p:bldP spid="141" grpId="0" animBg="1"/>
      <p:bldP spid="12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9626</TotalTime>
  <Words>1697</Words>
  <Application>Microsoft Office PowerPoint</Application>
  <PresentationFormat>宽屏</PresentationFormat>
  <Paragraphs>274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ui-monospace</vt:lpstr>
      <vt:lpstr>等线</vt:lpstr>
      <vt:lpstr>等线 Light</vt:lpstr>
      <vt:lpstr>微软雅黑</vt:lpstr>
      <vt:lpstr>Arial</vt:lpstr>
      <vt:lpstr>JetBrains Mono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昌博</dc:creator>
  <cp:lastModifiedBy>cb zhang</cp:lastModifiedBy>
  <cp:revision>269</cp:revision>
  <dcterms:created xsi:type="dcterms:W3CDTF">2022-09-16T13:49:23Z</dcterms:created>
  <dcterms:modified xsi:type="dcterms:W3CDTF">2023-05-29T11:46:09Z</dcterms:modified>
</cp:coreProperties>
</file>